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215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f08d4ce93348528ddcba9c#tid=68f83f42ba80cb000ac8e55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高中数学 选择性必修 第二册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f2270994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wrap="square" lIns="0" tIns="0" rIns="0" bIns="0" rtlCol="0" anchor="ctr"/>
          <a:lstStyle/>
          <a:p>
            <a:pPr algn="ctr"/>
            <a:r>
              <a:rPr lang="en-US" sz="2000" b="1" i="0" dirty="0">
                <a:solidFill>
                  <a:srgbClr val="000000"/>
                </a:solidFill>
                <a:latin typeface="微软雅黑" pitchFamily="34" charset="0"/>
                <a:ea typeface="微软雅黑" pitchFamily="34" charset="-122"/>
                <a:cs typeface="微软雅黑" pitchFamily="34" charset="-120"/>
              </a:rPr>
              <a:t>攻略识别</a:t>
            </a:r>
            <a:endParaRPr lang="en-US" sz="20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c4cb0397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wrap="square" lIns="0" tIns="0" rIns="0" bIns="0" rtlCol="0" anchor="ctr"/>
          <a:lstStyle/>
          <a:p>
            <a:pPr algn="ctr"/>
            <a:r>
              <a:rPr lang="en-US" sz="2000" b="1" i="0" dirty="0">
                <a:solidFill>
                  <a:srgbClr val="000000"/>
                </a:solidFill>
                <a:latin typeface="微软雅黑" pitchFamily="34" charset="0"/>
                <a:ea typeface="微软雅黑" pitchFamily="34" charset="-122"/>
                <a:cs typeface="微软雅黑" pitchFamily="34" charset="-120"/>
              </a:rPr>
              <a:t>攻略解读</a:t>
            </a:r>
            <a:endParaRPr lang="en-US" sz="20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292181f9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wrap="square" lIns="0" tIns="0" rIns="0" bIns="0" rtlCol="0" anchor="ctr"/>
          <a:lstStyle/>
          <a:p>
            <a:pPr algn="ctr"/>
            <a:r>
              <a:rPr lang="en-US" sz="2000" b="1" i="0" dirty="0">
                <a:solidFill>
                  <a:srgbClr val="000000"/>
                </a:solidFill>
                <a:latin typeface="微软雅黑" pitchFamily="34" charset="0"/>
                <a:ea typeface="微软雅黑" pitchFamily="34" charset="-122"/>
                <a:cs typeface="微软雅黑" pitchFamily="34" charset="-120"/>
              </a:rPr>
              <a:t>攻略应用</a:t>
            </a:r>
            <a:endParaRPr lang="en-US" sz="20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9.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9.xml"/><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9.xml"/><Relationship Id="rId5" Type="http://schemas.openxmlformats.org/officeDocument/2006/relationships/image" Target="../media/image24.pn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_1#06fd1ddaa?vop=1&amp;pid=292181f90&amp;color=0,0,0&amp;bt=1&amp;bbb=1&amp;hb=1"/>
              <p:cNvSpPr/>
              <p:nvPr/>
            </p:nvSpPr>
            <p:spPr>
              <a:xfrm>
                <a:off x="832104" y="1080000"/>
                <a:ext cx="10533888" cy="602298"/>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示例2</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已知函数</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微软雅黑" pitchFamily="34" charset="-122"/>
                    <a:cs typeface="微软雅黑" pitchFamily="34" charset="-120"/>
                  </a:rPr>
                  <a:t>及其导函数</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微软雅黑" pitchFamily="34" charset="-122"/>
                    <a:cs typeface="微软雅黑" pitchFamily="34" charset="-120"/>
                  </a:rPr>
                  <a:t>的定义域均为</a:t>
                </a:r>
                <a14:m>
                  <m:oMath xmlns:m="http://schemas.openxmlformats.org/officeDocument/2006/math">
                    <m:r>
                      <a:rPr lang="en-US" altLang="zh-CN" sz="1400" b="1" i="0">
                        <a:solidFill>
                          <a:srgbClr val="000000"/>
                        </a:solidFill>
                        <a:latin typeface="Cambria Math" pitchFamily="34" charset="0"/>
                        <a:ea typeface="Cambria Math" pitchFamily="34" charset="-122"/>
                        <a:cs typeface="Cambria Math" pitchFamily="34" charset="-120"/>
                      </a:rPr>
                      <m:t>𝐑</m:t>
                    </m:r>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+3)</m:t>
                    </m:r>
                  </m:oMath>
                </a14:m>
                <a:r>
                  <a:rPr lang="en-US" altLang="zh-CN" sz="1400" b="0" i="0" dirty="0">
                    <a:solidFill>
                      <a:srgbClr val="000000"/>
                    </a:solidFill>
                    <a:latin typeface="微软雅黑" pitchFamily="34" charset="0"/>
                    <a:ea typeface="微软雅黑" pitchFamily="34" charset="-122"/>
                    <a:cs typeface="微软雅黑" pitchFamily="34" charset="-120"/>
                  </a:rPr>
                  <a:t>是偶函数，记</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+2)</m:t>
                    </m:r>
                  </m:oMath>
                </a14:m>
                <a:r>
                  <a:rPr lang="en-US" altLang="zh-CN" sz="1400" b="0" i="0" dirty="0">
                    <a:solidFill>
                      <a:srgbClr val="000000"/>
                    </a:solidFill>
                    <a:latin typeface="微软雅黑" pitchFamily="34" charset="0"/>
                    <a:ea typeface="微软雅黑" pitchFamily="34" charset="-122"/>
                    <a:cs typeface="微软雅黑" pitchFamily="34" charset="-120"/>
                  </a:rPr>
                  <a:t>也是偶函数，则</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′(2</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023)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的值为</a:t>
                </a:r>
              </a:p>
              <a:p>
                <a:pPr latinLnBrk="1">
                  <a:lnSpc>
                    <a:spcPts val="2400"/>
                  </a:lnSpc>
                </a:pPr>
                <a:r>
                  <a:rPr lang="en-US" altLang="zh-CN" sz="1400" b="0" i="0">
                    <a:solidFill>
                      <a:srgbClr val="000000"/>
                    </a:solidFill>
                    <a:latin typeface="微软雅黑" pitchFamily="34" charset="0"/>
                    <a:ea typeface="微软雅黑" pitchFamily="34" charset="-122"/>
                    <a:cs typeface="微软雅黑" pitchFamily="34" charset="-120"/>
                  </a:rPr>
                  <a:t>(</a:t>
                </a:r>
                <a:r>
                  <a:rPr lang="en-US" altLang="zh-CN" sz="1400" b="0" i="0">
                    <a:solidFill>
                      <a:srgbClr val="000000"/>
                    </a:solidFill>
                    <a:latin typeface="SimSun" pitchFamily="34" charset="0"/>
                    <a:ea typeface="SimSun" pitchFamily="34" charset="-122"/>
                    <a:cs typeface="SimSun" pitchFamily="34" charset="-120"/>
                  </a:rPr>
                  <a:t> </a:t>
                </a:r>
                <a:r>
                  <a:rPr lang="en-US" altLang="zh-CN" sz="1400" b="1" i="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a:t>
                </a:r>
                <a:endParaRPr lang="en-US" altLang="zh-CN" sz="1400" dirty="0"/>
              </a:p>
            </p:txBody>
          </p:sp>
        </mc:Choice>
        <mc:Fallback>
          <p:sp>
            <p:nvSpPr>
              <p:cNvPr id="2" name="QC_4_BD.5_1#06fd1ddaa?vop=1&amp;pid=292181f90&amp;color=0,0,0&amp;bt=1&amp;bbb=1&amp;hb=1"/>
              <p:cNvSpPr>
                <a:spLocks noRot="1" noChangeAspect="1" noMove="1" noResize="1" noEditPoints="1" noAdjustHandles="1" noChangeArrowheads="1" noChangeShapeType="1" noTextEdit="1"/>
              </p:cNvSpPr>
              <p:nvPr/>
            </p:nvSpPr>
            <p:spPr>
              <a:xfrm>
                <a:off x="832104" y="1080000"/>
                <a:ext cx="10533888" cy="602298"/>
              </a:xfrm>
              <a:prstGeom prst="rect">
                <a:avLst/>
              </a:prstGeom>
              <a:blipFill>
                <a:blip r:embed="rId3"/>
                <a:stretch>
                  <a:fillRect l="-1042" r="-694" b="-18182"/>
                </a:stretch>
              </a:blipFill>
              <a:ln/>
            </p:spPr>
            <p:txBody>
              <a:bodyPr/>
              <a:lstStyle/>
              <a:p>
                <a:r>
                  <a:rPr lang="zh-CN" altLang="en-US">
                    <a:noFill/>
                  </a:rPr>
                  <a:t> </a:t>
                </a:r>
              </a:p>
            </p:txBody>
          </p:sp>
        </mc:Fallback>
      </mc:AlternateContent>
      <p:sp>
        <p:nvSpPr>
          <p:cNvPr id="3" name="QC_4_AN.6_1#06fd1ddaa.bracket?vop=1&amp;pid=292181f90&amp;color=0,0,0&amp;vpa=2"/>
          <p:cNvSpPr/>
          <p:nvPr/>
        </p:nvSpPr>
        <p:spPr>
          <a:xfrm>
            <a:off x="996410" y="1398770"/>
            <a:ext cx="217488" cy="272098"/>
          </a:xfrm>
          <a:prstGeom prst="rect">
            <a:avLst/>
          </a:prstGeom>
          <a:noFill/>
          <a:ln/>
        </p:spPr>
        <p:txBody>
          <a:bodyPr wrap="none" lIns="0" tIns="0" rIns="0" bIns="0" rtlCol="0" anchor="t"/>
          <a:lstStyle/>
          <a:p>
            <a:pPr algn="ctr" latinLnBrk="1">
              <a:lnSpc>
                <a:spcPts val="2400"/>
              </a:lnSpc>
            </a:pPr>
            <a:r>
              <a:rPr lang="en-US" altLang="zh-CN" sz="1400" b="1" i="0" dirty="0">
                <a:solidFill>
                  <a:srgbClr val="FF0000"/>
                </a:solidFill>
                <a:latin typeface="SimHei" pitchFamily="34" charset="0"/>
                <a:ea typeface="SimHei" pitchFamily="34" charset="-122"/>
                <a:cs typeface="SimHei" pitchFamily="34" charset="-120"/>
              </a:rPr>
              <a:t>B</a:t>
            </a:r>
            <a:endParaRPr lang="en-US" altLang="zh-CN" sz="1400" dirty="0"/>
          </a:p>
        </p:txBody>
      </p:sp>
      <mc:AlternateContent xmlns:mc="http://schemas.openxmlformats.org/markup-compatibility/2006">
        <mc:Choice xmlns:a14="http://schemas.microsoft.com/office/drawing/2010/main" Requires="a14">
          <p:sp>
            <p:nvSpPr>
              <p:cNvPr id="4" name="QC_4_BD.5_2#06fd1ddaa.choices?vop=1&amp;pid=292181f90&amp;color=0,0,0&amp;bbb=1"/>
              <p:cNvSpPr/>
              <p:nvPr/>
            </p:nvSpPr>
            <p:spPr>
              <a:xfrm>
                <a:off x="832104" y="1688330"/>
                <a:ext cx="10533888" cy="350330"/>
              </a:xfrm>
              <a:prstGeom prst="rect">
                <a:avLst/>
              </a:prstGeom>
              <a:noFill/>
              <a:ln/>
            </p:spPr>
            <p:txBody>
              <a:bodyPr wrap="none" lIns="0" tIns="0" rIns="0" bIns="0" rtlCol="0" anchor="t"/>
              <a:lstStyle/>
              <a:p>
                <a:pPr latinLnBrk="1">
                  <a:lnSpc>
                    <a:spcPts val="3200"/>
                  </a:lnSpc>
                  <a:tabLst>
                    <a:tab pos="2760472" algn="l"/>
                    <a:tab pos="5368544" algn="l"/>
                    <a:tab pos="8116316" algn="l"/>
                  </a:tabLst>
                </a:pPr>
                <a:r>
                  <a:rPr lang="en-US" altLang="zh-CN" sz="1400" b="0" i="0" dirty="0">
                    <a:solidFill>
                      <a:srgbClr val="000000"/>
                    </a:solidFill>
                    <a:latin typeface="微软雅黑" pitchFamily="34" charset="0"/>
                    <a:ea typeface="微软雅黑" pitchFamily="34" charset="-122"/>
                    <a:cs typeface="微软雅黑" pitchFamily="34" charset="-120"/>
                  </a:rPr>
                  <a:t>A.</a:t>
                </a:r>
                <a:r>
                  <a:rPr lang="en-US" altLang="zh-CN" sz="14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−2</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B.</a:t>
                </a:r>
                <a:r>
                  <a:rPr lang="en-US" altLang="zh-CN" sz="1400" b="0" i="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0</a:t>
                </a:r>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C</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D</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2</a:t>
                </a:r>
                <a:endParaRPr lang="en-US" altLang="zh-CN" sz="1400" dirty="0"/>
              </a:p>
            </p:txBody>
          </p:sp>
        </mc:Choice>
        <mc:Fallback>
          <p:sp>
            <p:nvSpPr>
              <p:cNvPr id="4" name="QC_4_BD.5_2#06fd1ddaa.choices?vop=1&amp;pid=292181f90&amp;color=0,0,0&amp;bbb=1"/>
              <p:cNvSpPr>
                <a:spLocks noRot="1" noChangeAspect="1" noMove="1" noResize="1" noEditPoints="1" noAdjustHandles="1" noChangeArrowheads="1" noChangeShapeType="1" noTextEdit="1"/>
              </p:cNvSpPr>
              <p:nvPr/>
            </p:nvSpPr>
            <p:spPr>
              <a:xfrm>
                <a:off x="832104" y="1688330"/>
                <a:ext cx="10533888" cy="350330"/>
              </a:xfrm>
              <a:prstGeom prst="rect">
                <a:avLst/>
              </a:prstGeom>
              <a:blipFill>
                <a:blip r:embed="rId4"/>
                <a:stretch>
                  <a:fillRect l="-1042" b="-3157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4_EX.7_1#06fd1ddaa?vop=1&amp;pid=292181f90&amp;color=0,0,0&amp;bbb=1"/>
              <p:cNvSpPr/>
              <p:nvPr/>
            </p:nvSpPr>
            <p:spPr>
              <a:xfrm>
                <a:off x="832104" y="2040120"/>
                <a:ext cx="10533888" cy="602298"/>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攻略审题</a:t>
                </a:r>
                <a:endParaRPr lang="en-US" altLang="zh-CN" sz="1400" dirty="0"/>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由已知结合函数的奇偶性</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周期性求</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′(2</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023)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的值</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也可使用本攻略中的性质快速解答</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p:txBody>
          </p:sp>
        </mc:Choice>
        <mc:Fallback>
          <p:sp>
            <p:nvSpPr>
              <p:cNvPr id="5" name="QC_4_EX.7_1#06fd1ddaa?vop=1&amp;pid=292181f90&amp;color=0,0,0&amp;bbb=1"/>
              <p:cNvSpPr>
                <a:spLocks noRot="1" noChangeAspect="1" noMove="1" noResize="1" noEditPoints="1" noAdjustHandles="1" noChangeArrowheads="1" noChangeShapeType="1" noTextEdit="1"/>
              </p:cNvSpPr>
              <p:nvPr/>
            </p:nvSpPr>
            <p:spPr>
              <a:xfrm>
                <a:off x="832104" y="2040120"/>
                <a:ext cx="10533888" cy="602298"/>
              </a:xfrm>
              <a:prstGeom prst="rect">
                <a:avLst/>
              </a:prstGeom>
              <a:blipFill>
                <a:blip r:embed="rId5"/>
                <a:stretch>
                  <a:fillRect l="-1042" b="-1938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8_1#06fd1ddaa?vop=1&amp;pid=292181f90&amp;color=0,0,0&amp;bt=1&amp;bbb=1&amp;hb=1"/>
              <p:cNvSpPr/>
              <p:nvPr/>
            </p:nvSpPr>
            <p:spPr>
              <a:xfrm>
                <a:off x="832104" y="1080000"/>
                <a:ext cx="10533888" cy="4767898"/>
              </a:xfrm>
              <a:prstGeom prst="rect">
                <a:avLst/>
              </a:prstGeom>
              <a:noFill/>
              <a:ln/>
            </p:spPr>
            <p:txBody>
              <a:bodyPr wrap="none" lIns="0" tIns="0" rIns="0" bIns="0" rtlCol="0" anchor="t"/>
              <a:lstStyle/>
              <a:p>
                <a:pPr algn="l" latinLnBrk="1">
                  <a:lnSpc>
                    <a:spcPts val="2100"/>
                  </a:lnSpc>
                </a:pPr>
                <a:r>
                  <a:rPr lang="en-US" altLang="zh-CN" sz="1400" b="1" i="0" dirty="0">
                    <a:solidFill>
                      <a:srgbClr val="00A0AF"/>
                    </a:solidFill>
                    <a:latin typeface="微软雅黑" pitchFamily="34" charset="0"/>
                    <a:ea typeface="微软雅黑" pitchFamily="34" charset="-122"/>
                    <a:cs typeface="微软雅黑" pitchFamily="34" charset="-120"/>
                  </a:rPr>
                  <a:t>攻略解析</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A0AF"/>
                    </a:solidFill>
                    <a:latin typeface="微软雅黑" pitchFamily="34" charset="0"/>
                    <a:ea typeface="微软雅黑" pitchFamily="34" charset="-122"/>
                    <a:cs typeface="微软雅黑" pitchFamily="34" charset="-120"/>
                  </a:rPr>
                  <a:t>（</a:t>
                </a:r>
                <a:r>
                  <a:rPr lang="en-US" altLang="zh-CN" sz="1400" b="0" i="0" dirty="0">
                    <a:solidFill>
                      <a:srgbClr val="00A0AF"/>
                    </a:solidFill>
                    <a:latin typeface="微软雅黑" pitchFamily="34" charset="0"/>
                    <a:ea typeface="楷体" pitchFamily="34" charset="-122"/>
                    <a:cs typeface="微软雅黑" pitchFamily="34" charset="-120"/>
                  </a:rPr>
                  <a:t>方法一</a:t>
                </a:r>
                <a:r>
                  <a:rPr lang="en-US" altLang="zh-CN" sz="1400" b="0" i="0" dirty="0">
                    <a:solidFill>
                      <a:srgbClr val="00A0AF"/>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因为</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+3)</m:t>
                    </m:r>
                  </m:oMath>
                </a14:m>
                <a:r>
                  <a:rPr lang="en-US" altLang="zh-CN" sz="1400" b="0" i="0" dirty="0">
                    <a:solidFill>
                      <a:srgbClr val="000000"/>
                    </a:solidFill>
                    <a:latin typeface="微软雅黑" pitchFamily="34" charset="0"/>
                    <a:ea typeface="楷体" pitchFamily="34" charset="-122"/>
                    <a:cs typeface="微软雅黑" pitchFamily="34" charset="-120"/>
                  </a:rPr>
                  <a:t>是偶函数</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+3)=</m:t>
                    </m:r>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100"/>
                  </a:lnSpc>
                </a:pPr>
                <a:r>
                  <a:rPr lang="en-US" altLang="zh-CN" sz="1400" b="0" i="0">
                    <a:solidFill>
                      <a:srgbClr val="000000"/>
                    </a:solidFill>
                    <a:latin typeface="微软雅黑" pitchFamily="34" charset="0"/>
                    <a:ea typeface="楷体" pitchFamily="34" charset="-122"/>
                    <a:cs typeface="微软雅黑" pitchFamily="34" charset="-120"/>
                  </a:rPr>
                  <a:t>两边同时求导得</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+3)=2</m:t>
                    </m:r>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100"/>
                  </a:lnSpc>
                </a:pPr>
                <a:r>
                  <a:rPr lang="en-US" altLang="zh-CN" sz="1400" b="0" i="0">
                    <a:solidFill>
                      <a:srgbClr val="000000"/>
                    </a:solidFill>
                    <a:latin typeface="微软雅黑" pitchFamily="34" charset="0"/>
                    <a:ea typeface="楷体" pitchFamily="34" charset="-122"/>
                    <a:cs typeface="微软雅黑" pitchFamily="34" charset="-120"/>
                  </a:rPr>
                  <a:t>即</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+3)=</m:t>
                    </m:r>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100"/>
                  </a:lnSpc>
                </a:pPr>
                <a:r>
                  <a:rPr lang="en-US" altLang="zh-CN" sz="1400" b="0" i="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+3)=</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+3)</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即</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100"/>
                  </a:lnSpc>
                </a:pPr>
                <a:r>
                  <a:rPr lang="en-US" altLang="zh-CN" sz="1400" b="0" i="0">
                    <a:solidFill>
                      <a:srgbClr val="000000"/>
                    </a:solidFill>
                    <a:latin typeface="微软雅黑" pitchFamily="34" charset="0"/>
                    <a:ea typeface="楷体" pitchFamily="34" charset="-122"/>
                    <a:cs typeface="微软雅黑" pitchFamily="34" charset="-120"/>
                  </a:rPr>
                  <a:t>令</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=3</m:t>
                    </m:r>
                  </m:oMath>
                </a14:m>
                <a:r>
                  <a:rPr lang="en-US" altLang="zh-CN" sz="1400" b="0" i="0" dirty="0">
                    <a:solidFill>
                      <a:srgbClr val="000000"/>
                    </a:solidFill>
                    <a:latin typeface="微软雅黑" pitchFamily="34" charset="0"/>
                    <a:ea typeface="楷体" pitchFamily="34" charset="-122"/>
                    <a:cs typeface="微软雅黑" pitchFamily="34" charset="-120"/>
                  </a:rPr>
                  <a:t>得</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(3)=−</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(3)</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即</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(3)=0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100"/>
                  </a:lnSpc>
                </a:pPr>
                <a:r>
                  <a:rPr lang="en-US" altLang="zh-CN" sz="1400" b="0" i="0">
                    <a:solidFill>
                      <a:srgbClr val="000000"/>
                    </a:solidFill>
                    <a:latin typeface="微软雅黑" pitchFamily="34" charset="0"/>
                    <a:ea typeface="楷体" pitchFamily="34" charset="-122"/>
                    <a:cs typeface="微软雅黑" pitchFamily="34" charset="-120"/>
                  </a:rPr>
                  <a:t>因为</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为偶函数</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100"/>
                  </a:lnSpc>
                </a:pPr>
                <a:r>
                  <a:rPr lang="en-US" altLang="zh-CN" sz="1400" b="0" i="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+2)</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即</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100"/>
                  </a:lnSpc>
                </a:pPr>
                <a:r>
                  <a:rPr lang="en-US" altLang="zh-CN" sz="1400" b="0" i="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+6)=</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+4)</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即</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+2)</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可得</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+4)=</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100"/>
                  </a:lnSpc>
                </a:pPr>
                <a:r>
                  <a:rPr lang="en-US" altLang="zh-CN" sz="1400" b="0" i="0">
                    <a:solidFill>
                      <a:srgbClr val="000000"/>
                    </a:solidFill>
                    <a:latin typeface="微软雅黑" pitchFamily="34" charset="0"/>
                    <a:ea typeface="楷体" pitchFamily="34" charset="-122"/>
                    <a:cs typeface="微软雅黑" pitchFamily="34" charset="-120"/>
                  </a:rPr>
                  <a:t>所以</a:t>
                </a:r>
                <a:r>
                  <a:rPr lang="en-US" altLang="zh-CN" sz="1400" b="0" i="0" dirty="0">
                    <a:solidFill>
                      <a:srgbClr val="000000"/>
                    </a:solidFill>
                    <a:latin typeface="微软雅黑" pitchFamily="34" charset="0"/>
                    <a:ea typeface="微软雅黑" pitchFamily="34" charset="-122"/>
                    <a:cs typeface="微软雅黑" pitchFamily="34" charset="-120"/>
                  </a:rPr>
                  <a:t>4</a:t>
                </a:r>
                <a:r>
                  <a:rPr lang="en-US" altLang="zh-CN" sz="1400" b="0" i="0" dirty="0">
                    <a:solidFill>
                      <a:srgbClr val="000000"/>
                    </a:solidFill>
                    <a:latin typeface="微软雅黑" pitchFamily="34" charset="0"/>
                    <a:ea typeface="楷体" pitchFamily="34" charset="-122"/>
                    <a:cs typeface="微软雅黑" pitchFamily="34" charset="-120"/>
                  </a:rPr>
                  <a:t>是函数</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的一个周期</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100"/>
                  </a:lnSpc>
                </a:pPr>
                <a:r>
                  <a:rPr lang="en-US" altLang="zh-CN" sz="1400" b="0" i="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′(2</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023)=</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(2</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023)=</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(3)=0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100"/>
                  </a:lnSpc>
                </a:pPr>
                <a:r>
                  <a:rPr lang="en-US" altLang="zh-CN" sz="1400" b="0" i="0">
                    <a:solidFill>
                      <a:srgbClr val="000000"/>
                    </a:solidFill>
                    <a:latin typeface="微软雅黑" pitchFamily="34" charset="0"/>
                    <a:ea typeface="楷体" pitchFamily="34" charset="-122"/>
                    <a:cs typeface="微软雅黑" pitchFamily="34" charset="-120"/>
                  </a:rPr>
                  <a:t>故选</a:t>
                </a:r>
                <a:r>
                  <a:rPr lang="en-US" altLang="zh-CN" sz="1400" b="0" i="0" dirty="0">
                    <a:solidFill>
                      <a:srgbClr val="000000"/>
                    </a:solidFill>
                    <a:latin typeface="微软雅黑" pitchFamily="34" charset="0"/>
                    <a:ea typeface="微软雅黑" pitchFamily="34" charset="-122"/>
                    <a:cs typeface="微软雅黑" pitchFamily="34" charset="-120"/>
                  </a:rPr>
                  <a:t>B.</a:t>
                </a:r>
                <a:endParaRPr lang="en-US" altLang="zh-CN" sz="1400" dirty="0"/>
              </a:p>
              <a:p>
                <a:pPr latinLnBrk="1">
                  <a:lnSpc>
                    <a:spcPts val="2100"/>
                  </a:lnSpc>
                </a:pPr>
                <a:r>
                  <a:rPr lang="en-US" altLang="zh-CN" sz="1400" b="0" i="0">
                    <a:solidFill>
                      <a:srgbClr val="00A0AF"/>
                    </a:solidFill>
                    <a:latin typeface="微软雅黑" pitchFamily="34" charset="0"/>
                    <a:ea typeface="楷体" pitchFamily="34" charset="-122"/>
                    <a:cs typeface="微软雅黑" pitchFamily="34" charset="-120"/>
                  </a:rPr>
                  <a:t>（</a:t>
                </a:r>
                <a:r>
                  <a:rPr lang="en-US" altLang="zh-CN" sz="1400" b="0" i="0" dirty="0">
                    <a:solidFill>
                      <a:srgbClr val="00A0AF"/>
                    </a:solidFill>
                    <a:latin typeface="微软雅黑" pitchFamily="34" charset="0"/>
                    <a:ea typeface="楷体" pitchFamily="34" charset="-122"/>
                    <a:cs typeface="微软雅黑" pitchFamily="34" charset="-120"/>
                  </a:rPr>
                  <a:t>方法二）</a:t>
                </a:r>
                <a14:m>
                  <m:oMath xmlns:m="http://schemas.openxmlformats.org/officeDocument/2006/math">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+3)</m:t>
                    </m:r>
                  </m:oMath>
                </a14:m>
                <a:r>
                  <a:rPr lang="en-US" altLang="zh-CN" sz="1400" b="0" i="0" dirty="0">
                    <a:solidFill>
                      <a:srgbClr val="000000"/>
                    </a:solidFill>
                    <a:latin typeface="微软雅黑" pitchFamily="34" charset="0"/>
                    <a:ea typeface="楷体" pitchFamily="34" charset="-122"/>
                    <a:cs typeface="微软雅黑" pitchFamily="34" charset="-120"/>
                  </a:rPr>
                  <a:t>是偶函数</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则</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+3)</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即</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+3)</m:t>
                    </m:r>
                  </m:oMath>
                </a14:m>
                <a:r>
                  <a:rPr lang="en-US" altLang="zh-CN" sz="1400" b="0" i="0" dirty="0">
                    <a:solidFill>
                      <a:srgbClr val="000000"/>
                    </a:solidFill>
                    <a:latin typeface="微软雅黑" pitchFamily="34" charset="0"/>
                    <a:ea typeface="楷体" pitchFamily="34" charset="-122"/>
                    <a:cs typeface="微软雅黑" pitchFamily="34" charset="-120"/>
                  </a:rPr>
                  <a:t>的图象关于点</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(0,0)</m:t>
                    </m:r>
                  </m:oMath>
                </a14:m>
                <a:r>
                  <a:rPr lang="en-US" altLang="zh-CN" sz="1400" b="0" i="0" dirty="0">
                    <a:solidFill>
                      <a:srgbClr val="000000"/>
                    </a:solidFill>
                    <a:latin typeface="微软雅黑" pitchFamily="34" charset="0"/>
                    <a:ea typeface="楷体" pitchFamily="34" charset="-122"/>
                    <a:cs typeface="微软雅黑" pitchFamily="34" charset="-120"/>
                  </a:rPr>
                  <a:t>对称</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则</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+3)</m:t>
                    </m:r>
                  </m:oMath>
                </a14:m>
                <a:r>
                  <a:rPr lang="en-US" altLang="zh-CN" sz="1400" b="0" i="0" dirty="0">
                    <a:solidFill>
                      <a:srgbClr val="000000"/>
                    </a:solidFill>
                    <a:latin typeface="微软雅黑" pitchFamily="34" charset="0"/>
                    <a:ea typeface="楷体" pitchFamily="34" charset="-122"/>
                    <a:cs typeface="微软雅黑" pitchFamily="34" charset="-120"/>
                  </a:rPr>
                  <a:t>的图象关于点</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(0,0)</m:t>
                    </m:r>
                  </m:oMath>
                </a14:m>
                <a:r>
                  <a:rPr lang="en-US" altLang="zh-CN" sz="1400" b="0" i="0" dirty="0">
                    <a:solidFill>
                      <a:srgbClr val="000000"/>
                    </a:solidFill>
                    <a:latin typeface="微软雅黑" pitchFamily="34" charset="0"/>
                    <a:ea typeface="楷体" pitchFamily="34" charset="-122"/>
                    <a:cs typeface="微软雅黑" pitchFamily="34" charset="-120"/>
                  </a:rPr>
                  <a:t>对称</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则</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2100"/>
                  </a:lnSpc>
                </a:pPr>
                <a:r>
                  <a:rPr lang="en-US" altLang="zh-CN" sz="1400" b="0" i="0">
                    <a:solidFill>
                      <a:srgbClr val="000000"/>
                    </a:solidFill>
                    <a:latin typeface="微软雅黑" pitchFamily="34" charset="0"/>
                    <a:ea typeface="楷体" pitchFamily="34" charset="-122"/>
                    <a:cs typeface="微软雅黑" pitchFamily="34" charset="-120"/>
                  </a:rPr>
                  <a:t>的图象关于点</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3</m:t>
                        </m:r>
                      </m:num>
                      <m:den>
                        <m:r>
                          <a:rPr lang="en-US" altLang="zh-CN" sz="1400" b="0" i="0">
                            <a:solidFill>
                              <a:srgbClr val="000000"/>
                            </a:solidFill>
                            <a:latin typeface="Cambria Math" pitchFamily="34" charset="0"/>
                            <a:ea typeface="Cambria Math" pitchFamily="34" charset="-122"/>
                            <a:cs typeface="Cambria Math" pitchFamily="34" charset="-120"/>
                          </a:rPr>
                          <m:t>2</m:t>
                        </m:r>
                      </m:den>
                    </m:f>
                    <m:r>
                      <a:rPr lang="en-US" altLang="zh-CN" sz="1400" b="0" i="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对称</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100"/>
                  </a:lnSpc>
                </a:pPr>
                <a:r>
                  <a:rPr lang="en-US" altLang="zh-CN" sz="1400" b="0" i="0">
                    <a:solidFill>
                      <a:srgbClr val="00A0AF"/>
                    </a:solidFill>
                    <a:latin typeface="微软雅黑" pitchFamily="34" charset="0"/>
                    <a:ea typeface="楷体" pitchFamily="34" charset="-122"/>
                    <a:cs typeface="微软雅黑" pitchFamily="34" charset="-120"/>
                  </a:rPr>
                  <a:t>（</a:t>
                </a:r>
                <a14:m>
                  <m:oMath xmlns:m="http://schemas.openxmlformats.org/officeDocument/2006/math">
                    <m:r>
                      <a:rPr lang="en-US" altLang="zh-CN" sz="1400" b="0" i="0">
                        <a:solidFill>
                          <a:srgbClr val="00A0AF"/>
                        </a:solidFill>
                        <a:latin typeface="Cambria Math" pitchFamily="34" charset="0"/>
                        <a:ea typeface="Cambria Math" pitchFamily="34" charset="-122"/>
                        <a:cs typeface="Cambria Math" pitchFamily="34" charset="-120"/>
                      </a:rPr>
                      <m:t>𝑔</m:t>
                    </m:r>
                    <m:r>
                      <a:rPr lang="en-US" altLang="zh-CN" sz="1400" b="0" i="0">
                        <a:solidFill>
                          <a:srgbClr val="00A0AF"/>
                        </a:solidFill>
                        <a:latin typeface="Cambria Math" pitchFamily="34" charset="0"/>
                        <a:ea typeface="Cambria Math" pitchFamily="34" charset="-122"/>
                        <a:cs typeface="Cambria Math" pitchFamily="34" charset="-120"/>
                      </a:rPr>
                      <m:t>(2</m:t>
                    </m:r>
                    <m:r>
                      <a:rPr lang="en-US" altLang="zh-CN" sz="1400" b="0" i="0">
                        <a:solidFill>
                          <a:srgbClr val="00A0AF"/>
                        </a:solidFill>
                        <a:latin typeface="Cambria Math" pitchFamily="34" charset="0"/>
                        <a:ea typeface="Cambria Math" pitchFamily="34" charset="-122"/>
                        <a:cs typeface="Cambria Math" pitchFamily="34" charset="-120"/>
                      </a:rPr>
                      <m:t>𝑥</m:t>
                    </m:r>
                    <m:r>
                      <a:rPr lang="en-US" altLang="zh-CN" sz="1400" b="0" i="0">
                        <a:solidFill>
                          <a:srgbClr val="00A0AF"/>
                        </a:solidFill>
                        <a:latin typeface="Cambria Math" pitchFamily="34" charset="0"/>
                        <a:ea typeface="Cambria Math" pitchFamily="34" charset="-122"/>
                        <a:cs typeface="Cambria Math" pitchFamily="34" charset="-120"/>
                      </a:rPr>
                      <m:t>)</m:t>
                    </m:r>
                  </m:oMath>
                </a14:m>
                <a:r>
                  <a:rPr lang="en-US" altLang="zh-CN" sz="1400" b="0" i="0" dirty="0">
                    <a:solidFill>
                      <a:srgbClr val="00A0AF"/>
                    </a:solidFill>
                    <a:latin typeface="微软雅黑" pitchFamily="34" charset="0"/>
                    <a:ea typeface="楷体" pitchFamily="34" charset="-122"/>
                    <a:cs typeface="微软雅黑" pitchFamily="34" charset="-120"/>
                  </a:rPr>
                  <a:t>的图象可由</a:t>
                </a:r>
                <a14:m>
                  <m:oMath xmlns:m="http://schemas.openxmlformats.org/officeDocument/2006/math">
                    <m:r>
                      <a:rPr lang="en-US" altLang="zh-CN" sz="1400" b="0" i="0">
                        <a:solidFill>
                          <a:srgbClr val="00A0AF"/>
                        </a:solidFill>
                        <a:latin typeface="Cambria Math" pitchFamily="34" charset="0"/>
                        <a:ea typeface="Cambria Math" pitchFamily="34" charset="-122"/>
                        <a:cs typeface="Cambria Math" pitchFamily="34" charset="-120"/>
                      </a:rPr>
                      <m:t>𝑔</m:t>
                    </m:r>
                    <m:r>
                      <a:rPr lang="en-US" altLang="zh-CN" sz="1400" b="0" i="0">
                        <a:solidFill>
                          <a:srgbClr val="00A0AF"/>
                        </a:solidFill>
                        <a:latin typeface="Cambria Math" pitchFamily="34" charset="0"/>
                        <a:ea typeface="Cambria Math" pitchFamily="34" charset="-122"/>
                        <a:cs typeface="Cambria Math" pitchFamily="34" charset="-120"/>
                      </a:rPr>
                      <m:t>(2</m:t>
                    </m:r>
                    <m:r>
                      <a:rPr lang="en-US" altLang="zh-CN" sz="1400" b="0" i="0">
                        <a:solidFill>
                          <a:srgbClr val="00A0AF"/>
                        </a:solidFill>
                        <a:latin typeface="Cambria Math" pitchFamily="34" charset="0"/>
                        <a:ea typeface="Cambria Math" pitchFamily="34" charset="-122"/>
                        <a:cs typeface="Cambria Math" pitchFamily="34" charset="-120"/>
                      </a:rPr>
                      <m:t>𝑥</m:t>
                    </m:r>
                    <m:r>
                      <a:rPr lang="en-US" altLang="zh-CN" sz="1400" b="0" i="0">
                        <a:solidFill>
                          <a:srgbClr val="00A0AF"/>
                        </a:solidFill>
                        <a:latin typeface="Cambria Math" pitchFamily="34" charset="0"/>
                        <a:ea typeface="Cambria Math" pitchFamily="34" charset="-122"/>
                        <a:cs typeface="Cambria Math" pitchFamily="34" charset="-120"/>
                      </a:rPr>
                      <m:t>+3)</m:t>
                    </m:r>
                  </m:oMath>
                </a14:m>
                <a:r>
                  <a:rPr lang="en-US" altLang="zh-CN" sz="1400" b="0" i="0" dirty="0">
                    <a:solidFill>
                      <a:srgbClr val="00A0AF"/>
                    </a:solidFill>
                    <a:latin typeface="微软雅黑" pitchFamily="34" charset="0"/>
                    <a:ea typeface="楷体" pitchFamily="34" charset="-122"/>
                    <a:cs typeface="微软雅黑" pitchFamily="34" charset="-120"/>
                  </a:rPr>
                  <a:t>的图象向右平移</a:t>
                </a:r>
                <a14:m>
                  <m:oMath xmlns:m="http://schemas.openxmlformats.org/officeDocument/2006/math">
                    <m:f>
                      <m:fPr>
                        <m:ctrlPr>
                          <a:rPr lang="en-US" altLang="zh-CN" sz="1400" b="0" i="1" dirty="0">
                            <a:solidFill>
                              <a:srgbClr val="00A0AF"/>
                            </a:solidFill>
                            <a:latin typeface="Cambria Math" panose="02040503050406030204" pitchFamily="18" charset="0"/>
                            <a:ea typeface="楷体" pitchFamily="34" charset="-122"/>
                            <a:cs typeface="楷体" pitchFamily="34" charset="-120"/>
                          </a:rPr>
                        </m:ctrlPr>
                      </m:fPr>
                      <m:num>
                        <m:r>
                          <a:rPr lang="en-US" altLang="zh-CN" sz="1400" b="0" i="0">
                            <a:solidFill>
                              <a:srgbClr val="00A0AF"/>
                            </a:solidFill>
                            <a:latin typeface="Cambria Math" pitchFamily="34" charset="0"/>
                            <a:ea typeface="Cambria Math" pitchFamily="34" charset="-122"/>
                            <a:cs typeface="Cambria Math" pitchFamily="34" charset="-120"/>
                          </a:rPr>
                          <m:t>3</m:t>
                        </m:r>
                      </m:num>
                      <m:den>
                        <m:r>
                          <a:rPr lang="en-US" altLang="zh-CN" sz="1400" b="0" i="0">
                            <a:solidFill>
                              <a:srgbClr val="00A0A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400" b="0" i="0" dirty="0">
                    <a:solidFill>
                      <a:srgbClr val="00A0AF"/>
                    </a:solidFill>
                    <a:latin typeface="微软雅黑" pitchFamily="34" charset="0"/>
                    <a:ea typeface="楷体" pitchFamily="34" charset="-122"/>
                    <a:cs typeface="微软雅黑" pitchFamily="34" charset="-120"/>
                  </a:rPr>
                  <a:t>个单位长度得到）</a:t>
                </a:r>
                <a:endParaRPr lang="en-US" altLang="zh-CN" sz="1400" dirty="0"/>
              </a:p>
              <a:p>
                <a:pPr latinLnBrk="1">
                  <a:lnSpc>
                    <a:spcPts val="2100"/>
                  </a:lnSpc>
                </a:pPr>
                <a:r>
                  <a:rPr lang="en-US" altLang="zh-CN" sz="1400" b="0" i="0">
                    <a:solidFill>
                      <a:srgbClr val="000000"/>
                    </a:solidFill>
                    <a:latin typeface="微软雅黑" pitchFamily="34" charset="0"/>
                    <a:ea typeface="楷体" pitchFamily="34" charset="-122"/>
                    <a:cs typeface="微软雅黑" pitchFamily="34" charset="-120"/>
                  </a:rPr>
                  <a:t>则</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楷体" pitchFamily="34" charset="-122"/>
                    <a:cs typeface="微软雅黑" pitchFamily="34" charset="-120"/>
                  </a:rPr>
                  <a:t>的图象关于点</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(3,0)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对称</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100"/>
                  </a:lnSpc>
                </a:pPr>
                <a:r>
                  <a:rPr lang="en-US" altLang="zh-CN" sz="1400" b="0" i="0">
                    <a:solidFill>
                      <a:srgbClr val="00A0AF"/>
                    </a:solidFill>
                    <a:latin typeface="微软雅黑" pitchFamily="34" charset="0"/>
                    <a:ea typeface="楷体" pitchFamily="34" charset="-122"/>
                    <a:cs typeface="微软雅黑" pitchFamily="34" charset="-120"/>
                  </a:rPr>
                  <a:t>（</a:t>
                </a:r>
                <a:r>
                  <a:rPr lang="en-US" altLang="zh-CN" sz="1400" b="0" i="0" dirty="0">
                    <a:solidFill>
                      <a:srgbClr val="00A0AF"/>
                    </a:solidFill>
                    <a:latin typeface="微软雅黑" pitchFamily="34" charset="0"/>
                    <a:ea typeface="楷体" pitchFamily="34" charset="-122"/>
                    <a:cs typeface="微软雅黑" pitchFamily="34" charset="-120"/>
                  </a:rPr>
                  <a:t>由</a:t>
                </a:r>
                <a14:m>
                  <m:oMath xmlns:m="http://schemas.openxmlformats.org/officeDocument/2006/math">
                    <m:r>
                      <a:rPr lang="en-US" altLang="zh-CN" sz="1400" b="0" i="0">
                        <a:solidFill>
                          <a:srgbClr val="00A0AF"/>
                        </a:solidFill>
                        <a:latin typeface="Cambria Math" pitchFamily="34" charset="0"/>
                        <a:ea typeface="Cambria Math" pitchFamily="34" charset="-122"/>
                        <a:cs typeface="Cambria Math" pitchFamily="34" charset="-120"/>
                      </a:rPr>
                      <m:t>𝑔</m:t>
                    </m:r>
                    <m:r>
                      <a:rPr lang="en-US" altLang="zh-CN" sz="1400" b="0" i="0">
                        <a:solidFill>
                          <a:srgbClr val="00A0AF"/>
                        </a:solidFill>
                        <a:latin typeface="Cambria Math" pitchFamily="34" charset="0"/>
                        <a:ea typeface="Cambria Math" pitchFamily="34" charset="-122"/>
                        <a:cs typeface="Cambria Math" pitchFamily="34" charset="-120"/>
                      </a:rPr>
                      <m:t>(2</m:t>
                    </m:r>
                    <m:r>
                      <a:rPr lang="en-US" altLang="zh-CN" sz="1400" b="0" i="0">
                        <a:solidFill>
                          <a:srgbClr val="00A0AF"/>
                        </a:solidFill>
                        <a:latin typeface="Cambria Math" pitchFamily="34" charset="0"/>
                        <a:ea typeface="Cambria Math" pitchFamily="34" charset="-122"/>
                        <a:cs typeface="Cambria Math" pitchFamily="34" charset="-120"/>
                      </a:rPr>
                      <m:t>𝑥</m:t>
                    </m:r>
                    <m:r>
                      <a:rPr lang="en-US" altLang="zh-CN" sz="1400" b="0" i="0">
                        <a:solidFill>
                          <a:srgbClr val="00A0AF"/>
                        </a:solidFill>
                        <a:latin typeface="Cambria Math" pitchFamily="34" charset="0"/>
                        <a:ea typeface="Cambria Math" pitchFamily="34" charset="-122"/>
                        <a:cs typeface="Cambria Math" pitchFamily="34" charset="-120"/>
                      </a:rPr>
                      <m:t>)</m:t>
                    </m:r>
                  </m:oMath>
                </a14:m>
                <a:r>
                  <a:rPr lang="en-US" altLang="zh-CN" sz="1400" b="0" i="0" dirty="0">
                    <a:solidFill>
                      <a:srgbClr val="00A0AF"/>
                    </a:solidFill>
                    <a:latin typeface="微软雅黑" pitchFamily="34" charset="0"/>
                    <a:ea typeface="楷体" pitchFamily="34" charset="-122"/>
                    <a:cs typeface="微软雅黑" pitchFamily="34" charset="-120"/>
                  </a:rPr>
                  <a:t>的图象到</a:t>
                </a:r>
                <a14:m>
                  <m:oMath xmlns:m="http://schemas.openxmlformats.org/officeDocument/2006/math">
                    <m:r>
                      <a:rPr lang="en-US" altLang="zh-CN" sz="1400" b="0" i="0">
                        <a:solidFill>
                          <a:srgbClr val="00A0AF"/>
                        </a:solidFill>
                        <a:latin typeface="Cambria Math" pitchFamily="34" charset="0"/>
                        <a:ea typeface="Cambria Math" pitchFamily="34" charset="-122"/>
                        <a:cs typeface="Cambria Math" pitchFamily="34" charset="-120"/>
                      </a:rPr>
                      <m:t>𝑔</m:t>
                    </m:r>
                    <m:r>
                      <a:rPr lang="en-US" altLang="zh-CN" sz="1400" b="0" i="0">
                        <a:solidFill>
                          <a:srgbClr val="00A0AF"/>
                        </a:solidFill>
                        <a:latin typeface="Cambria Math" pitchFamily="34" charset="0"/>
                        <a:ea typeface="Cambria Math" pitchFamily="34" charset="-122"/>
                        <a:cs typeface="Cambria Math" pitchFamily="34" charset="-120"/>
                      </a:rPr>
                      <m:t>(</m:t>
                    </m:r>
                    <m:r>
                      <a:rPr lang="en-US" altLang="zh-CN" sz="1400" b="0" i="0">
                        <a:solidFill>
                          <a:srgbClr val="00A0AF"/>
                        </a:solidFill>
                        <a:latin typeface="Cambria Math" pitchFamily="34" charset="0"/>
                        <a:ea typeface="Cambria Math" pitchFamily="34" charset="-122"/>
                        <a:cs typeface="Cambria Math" pitchFamily="34" charset="-120"/>
                      </a:rPr>
                      <m:t>𝑥</m:t>
                    </m:r>
                    <m:r>
                      <a:rPr lang="en-US" altLang="zh-CN" sz="1400" b="0" i="0">
                        <a:solidFill>
                          <a:srgbClr val="00A0AF"/>
                        </a:solidFill>
                        <a:latin typeface="Cambria Math" pitchFamily="34" charset="0"/>
                        <a:ea typeface="Cambria Math" pitchFamily="34" charset="-122"/>
                        <a:cs typeface="Cambria Math" pitchFamily="34" charset="-120"/>
                      </a:rPr>
                      <m:t>)</m:t>
                    </m:r>
                  </m:oMath>
                </a14:m>
                <a:r>
                  <a:rPr lang="en-US" altLang="zh-CN" sz="1400" b="0" i="0" dirty="0">
                    <a:solidFill>
                      <a:srgbClr val="00A0AF"/>
                    </a:solidFill>
                    <a:latin typeface="微软雅黑" pitchFamily="34" charset="0"/>
                    <a:ea typeface="楷体" pitchFamily="34" charset="-122"/>
                    <a:cs typeface="微软雅黑" pitchFamily="34" charset="-120"/>
                  </a:rPr>
                  <a:t>的图象相当于</a:t>
                </a:r>
                <a14:m>
                  <m:oMath xmlns:m="http://schemas.openxmlformats.org/officeDocument/2006/math">
                    <m:r>
                      <a:rPr lang="en-US" altLang="zh-CN" sz="1400" b="0" i="0">
                        <a:solidFill>
                          <a:srgbClr val="00A0AF"/>
                        </a:solidFill>
                        <a:latin typeface="Cambria Math" pitchFamily="34" charset="0"/>
                        <a:ea typeface="Cambria Math" pitchFamily="34" charset="-122"/>
                        <a:cs typeface="Cambria Math" pitchFamily="34" charset="-120"/>
                      </a:rPr>
                      <m:t>𝑔</m:t>
                    </m:r>
                    <m:r>
                      <a:rPr lang="en-US" altLang="zh-CN" sz="1400" b="0" i="0">
                        <a:solidFill>
                          <a:srgbClr val="00A0AF"/>
                        </a:solidFill>
                        <a:latin typeface="Cambria Math" pitchFamily="34" charset="0"/>
                        <a:ea typeface="Cambria Math" pitchFamily="34" charset="-122"/>
                        <a:cs typeface="Cambria Math" pitchFamily="34" charset="-120"/>
                      </a:rPr>
                      <m:t>(2</m:t>
                    </m:r>
                    <m:r>
                      <a:rPr lang="en-US" altLang="zh-CN" sz="1400" b="0" i="0">
                        <a:solidFill>
                          <a:srgbClr val="00A0AF"/>
                        </a:solidFill>
                        <a:latin typeface="Cambria Math" pitchFamily="34" charset="0"/>
                        <a:ea typeface="Cambria Math" pitchFamily="34" charset="-122"/>
                        <a:cs typeface="Cambria Math" pitchFamily="34" charset="-120"/>
                      </a:rPr>
                      <m:t>𝑥</m:t>
                    </m:r>
                    <m:r>
                      <a:rPr lang="en-US" altLang="zh-CN" sz="1400" b="0" i="0">
                        <a:solidFill>
                          <a:srgbClr val="00A0A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400" b="0" i="0" dirty="0">
                    <a:solidFill>
                      <a:srgbClr val="00A0AF"/>
                    </a:solidFill>
                    <a:latin typeface="微软雅黑" pitchFamily="34" charset="0"/>
                    <a:ea typeface="楷体" pitchFamily="34" charset="-122"/>
                    <a:cs typeface="微软雅黑" pitchFamily="34" charset="-120"/>
                  </a:rPr>
                  <a:t>图象上所有点的横坐标变为原来的2倍）</a:t>
                </a:r>
                <a:endParaRPr lang="en-US" altLang="zh-CN" sz="1400" dirty="0"/>
              </a:p>
              <a:p>
                <a:pPr latinLnBrk="1">
                  <a:lnSpc>
                    <a:spcPts val="2100"/>
                  </a:lnSpc>
                </a:pPr>
                <a:r>
                  <a:rPr lang="en-US" altLang="zh-CN" sz="1400" b="0" i="0">
                    <a:solidFill>
                      <a:srgbClr val="000000"/>
                    </a:solidFill>
                    <a:latin typeface="微软雅黑" pitchFamily="34" charset="0"/>
                    <a:ea typeface="楷体" pitchFamily="34" charset="-122"/>
                    <a:cs typeface="微软雅黑" pitchFamily="34" charset="-120"/>
                  </a:rPr>
                  <a:t>因为</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+2)</m:t>
                    </m:r>
                  </m:oMath>
                </a14:m>
                <a:r>
                  <a:rPr lang="en-US" altLang="zh-CN" sz="1400" b="0" i="0" dirty="0">
                    <a:solidFill>
                      <a:srgbClr val="000000"/>
                    </a:solidFill>
                    <a:latin typeface="微软雅黑" pitchFamily="34" charset="0"/>
                    <a:ea typeface="楷体" pitchFamily="34" charset="-122"/>
                    <a:cs typeface="微软雅黑" pitchFamily="34" charset="-120"/>
                  </a:rPr>
                  <a:t>为偶函数</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楷体" pitchFamily="34" charset="-122"/>
                    <a:cs typeface="微软雅黑" pitchFamily="34" charset="-120"/>
                  </a:rPr>
                  <a:t>的图象关于直线</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对称</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000"/>
                  </a:lnSpc>
                </a:pPr>
                <a:r>
                  <a:rPr lang="en-US" altLang="zh-CN" sz="1400" b="0" i="0">
                    <a:solidFill>
                      <a:srgbClr val="000000"/>
                    </a:solidFill>
                    <a:latin typeface="微软雅黑" pitchFamily="34" charset="0"/>
                    <a:ea typeface="楷体" pitchFamily="34" charset="-122"/>
                    <a:cs typeface="微软雅黑" pitchFamily="34" charset="-120"/>
                  </a:rPr>
                  <a:t>故</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楷体" pitchFamily="34" charset="-122"/>
                    <a:cs typeface="微软雅黑" pitchFamily="34" charset="-120"/>
                  </a:rPr>
                  <a:t>的周期为</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4×(3−2)=4</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则</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′(2</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023)=</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(2</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023)=</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(3)=0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故选</a:t>
                </a:r>
                <a:r>
                  <a:rPr lang="en-US" altLang="zh-CN" sz="1400" b="0" i="0" dirty="0">
                    <a:solidFill>
                      <a:srgbClr val="000000"/>
                    </a:solidFill>
                    <a:latin typeface="微软雅黑" pitchFamily="34" charset="0"/>
                    <a:ea typeface="微软雅黑" pitchFamily="34" charset="-122"/>
                    <a:cs typeface="微软雅黑" pitchFamily="34" charset="-120"/>
                  </a:rPr>
                  <a:t>B.</a:t>
                </a:r>
                <a:endParaRPr lang="en-US" altLang="zh-CN" sz="1400" dirty="0"/>
              </a:p>
            </p:txBody>
          </p:sp>
        </mc:Choice>
        <mc:Fallback>
          <p:sp>
            <p:nvSpPr>
              <p:cNvPr id="2" name="QC_4_AS.8_1#06fd1ddaa?vop=1&amp;pid=292181f90&amp;color=0,0,0&amp;bt=1&amp;bbb=1&amp;hb=1"/>
              <p:cNvSpPr>
                <a:spLocks noRot="1" noChangeAspect="1" noMove="1" noResize="1" noEditPoints="1" noAdjustHandles="1" noChangeArrowheads="1" noChangeShapeType="1" noTextEdit="1"/>
              </p:cNvSpPr>
              <p:nvPr/>
            </p:nvSpPr>
            <p:spPr>
              <a:xfrm>
                <a:off x="832104" y="1080000"/>
                <a:ext cx="10533888" cy="4767898"/>
              </a:xfrm>
              <a:prstGeom prst="rect">
                <a:avLst/>
              </a:prstGeom>
              <a:blipFill>
                <a:blip r:embed="rId3"/>
                <a:stretch>
                  <a:fillRect l="-1042" t="-767" b="-2302"/>
                </a:stretch>
              </a:blipFill>
              <a:ln/>
            </p:spPr>
            <p:txBody>
              <a:bodyPr/>
              <a:lstStyle/>
              <a:p>
                <a:r>
                  <a:rPr lang="zh-CN" altLang="en-US">
                    <a:noFill/>
                  </a:rPr>
                  <a:t> </a:t>
                </a:r>
              </a:p>
            </p:txBody>
          </p:sp>
        </mc:Fallback>
      </mc:AlternateContent>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9_1#c64740729?vop=1&amp;pid=292181f90&amp;color=0,0,0&amp;bt=1&amp;bbb=1&amp;hb=1"/>
              <p:cNvSpPr/>
              <p:nvPr/>
            </p:nvSpPr>
            <p:spPr>
              <a:xfrm>
                <a:off x="832104" y="1080000"/>
                <a:ext cx="10533888" cy="602298"/>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示例3</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已知函数</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微软雅黑" pitchFamily="34" charset="-122"/>
                    <a:cs typeface="微软雅黑" pitchFamily="34" charset="-120"/>
                  </a:rPr>
                  <a:t>及其导函数</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微软雅黑" pitchFamily="34" charset="-122"/>
                    <a:cs typeface="微软雅黑" pitchFamily="34" charset="-120"/>
                  </a:rPr>
                  <a:t>的定义域均为</a:t>
                </a:r>
                <a14:m>
                  <m:oMath xmlns:m="http://schemas.openxmlformats.org/officeDocument/2006/math">
                    <m:r>
                      <a:rPr lang="en-US" altLang="zh-CN" sz="1400" b="1" i="0">
                        <a:solidFill>
                          <a:srgbClr val="000000"/>
                        </a:solidFill>
                        <a:latin typeface="Cambria Math" pitchFamily="34" charset="0"/>
                        <a:ea typeface="Cambria Math" pitchFamily="34" charset="-122"/>
                        <a:cs typeface="Cambria Math" pitchFamily="34" charset="-120"/>
                      </a:rPr>
                      <m:t>𝐑</m:t>
                    </m:r>
                  </m:oMath>
                </a14:m>
                <a:r>
                  <a:rPr lang="en-US" altLang="zh-CN" sz="1400" b="0" i="0" dirty="0">
                    <a:solidFill>
                      <a:srgbClr val="000000"/>
                    </a:solidFill>
                    <a:latin typeface="微软雅黑" pitchFamily="34" charset="0"/>
                    <a:ea typeface="微软雅黑" pitchFamily="34" charset="-122"/>
                    <a:cs typeface="微软雅黑" pitchFamily="34" charset="-120"/>
                  </a:rPr>
                  <a:t>，记</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400" b="0" i="0" dirty="0">
                    <a:solidFill>
                      <a:srgbClr val="000000"/>
                    </a:solidFill>
                    <a:latin typeface="微软雅黑" pitchFamily="34" charset="0"/>
                    <a:ea typeface="微软雅黑" pitchFamily="34" charset="-122"/>
                    <a:cs typeface="微软雅黑" pitchFamily="34" charset="-120"/>
                  </a:rPr>
                  <a:t>，且</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)=4</m:t>
                    </m:r>
                    <m:r>
                      <a:rPr lang="en-US" altLang="zh-CN" sz="1400" b="0" i="0">
                        <a:solidFill>
                          <a:srgbClr val="000000"/>
                        </a:solidFill>
                        <a:latin typeface="Cambria Math" pitchFamily="34" charset="0"/>
                        <a:ea typeface="Cambria Math" pitchFamily="34" charset="-122"/>
                        <a:cs typeface="Cambria Math" pitchFamily="34" charset="-120"/>
                      </a:rPr>
                      <m:t>𝑥</m:t>
                    </m:r>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为偶函数</a:t>
                </a:r>
                <a:r>
                  <a:rPr lang="en-US" altLang="zh-CN" sz="1400" b="0" i="0">
                    <a:solidFill>
                      <a:srgbClr val="000000"/>
                    </a:solidFill>
                    <a:latin typeface="微软雅黑" pitchFamily="34" charset="0"/>
                    <a:ea typeface="微软雅黑" pitchFamily="34" charset="-122"/>
                    <a:cs typeface="微软雅黑" pitchFamily="34" charset="-120"/>
                  </a:rPr>
                  <a:t>，则</a:t>
                </a:r>
              </a:p>
              <a:p>
                <a:pPr latinLnBrk="1">
                  <a:lnSpc>
                    <a:spcPts val="2400"/>
                  </a:lnSpc>
                </a:pP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′(7)−</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(25)=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a:t>
                </a:r>
                <a:r>
                  <a:rPr lang="en-US" altLang="zh-CN" sz="1400" b="0" i="0">
                    <a:solidFill>
                      <a:srgbClr val="000000"/>
                    </a:solidFill>
                    <a:latin typeface="SimSun" pitchFamily="34" charset="0"/>
                    <a:ea typeface="SimSun" pitchFamily="34" charset="-122"/>
                    <a:cs typeface="SimSun" pitchFamily="34" charset="-120"/>
                  </a:rPr>
                  <a:t> </a:t>
                </a:r>
                <a:r>
                  <a:rPr lang="en-US" altLang="zh-CN" sz="1400" b="1" i="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a:t>
                </a:r>
                <a:endParaRPr lang="en-US" altLang="zh-CN" sz="1400" dirty="0"/>
              </a:p>
            </p:txBody>
          </p:sp>
        </mc:Choice>
        <mc:Fallback>
          <p:sp>
            <p:nvSpPr>
              <p:cNvPr id="2" name="QC_4_BD.9_1#c64740729?vop=1&amp;pid=292181f90&amp;color=0,0,0&amp;bt=1&amp;bbb=1&amp;hb=1"/>
              <p:cNvSpPr>
                <a:spLocks noRot="1" noChangeAspect="1" noMove="1" noResize="1" noEditPoints="1" noAdjustHandles="1" noChangeArrowheads="1" noChangeShapeType="1" noTextEdit="1"/>
              </p:cNvSpPr>
              <p:nvPr/>
            </p:nvSpPr>
            <p:spPr>
              <a:xfrm>
                <a:off x="832104" y="1080000"/>
                <a:ext cx="10533888" cy="602298"/>
              </a:xfrm>
              <a:prstGeom prst="rect">
                <a:avLst/>
              </a:prstGeom>
              <a:blipFill>
                <a:blip r:embed="rId3"/>
                <a:stretch>
                  <a:fillRect l="-1042" b="-18182"/>
                </a:stretch>
              </a:blipFill>
              <a:ln/>
            </p:spPr>
            <p:txBody>
              <a:bodyPr/>
              <a:lstStyle/>
              <a:p>
                <a:r>
                  <a:rPr lang="zh-CN" altLang="en-US">
                    <a:noFill/>
                  </a:rPr>
                  <a:t> </a:t>
                </a:r>
              </a:p>
            </p:txBody>
          </p:sp>
        </mc:Fallback>
      </mc:AlternateContent>
      <p:sp>
        <p:nvSpPr>
          <p:cNvPr id="3" name="QC_4_AN.10_1#c64740729.bracket?vop=1&amp;pid=292181f90&amp;color=0,0,0&amp;vpa=3"/>
          <p:cNvSpPr/>
          <p:nvPr/>
        </p:nvSpPr>
        <p:spPr>
          <a:xfrm>
            <a:off x="2247043" y="1398770"/>
            <a:ext cx="217488" cy="272098"/>
          </a:xfrm>
          <a:prstGeom prst="rect">
            <a:avLst/>
          </a:prstGeom>
          <a:noFill/>
          <a:ln/>
        </p:spPr>
        <p:txBody>
          <a:bodyPr wrap="none" lIns="0" tIns="0" rIns="0" bIns="0" rtlCol="0" anchor="t"/>
          <a:lstStyle/>
          <a:p>
            <a:pPr algn="ctr" latinLnBrk="1">
              <a:lnSpc>
                <a:spcPts val="2400"/>
              </a:lnSpc>
            </a:pPr>
            <a:r>
              <a:rPr lang="en-US" altLang="zh-CN" sz="1400" b="1" i="0" dirty="0">
                <a:solidFill>
                  <a:srgbClr val="FF0000"/>
                </a:solidFill>
                <a:latin typeface="SimHei" pitchFamily="34" charset="0"/>
                <a:ea typeface="SimHei" pitchFamily="34" charset="-122"/>
                <a:cs typeface="SimHei" pitchFamily="34" charset="-120"/>
              </a:rPr>
              <a:t>D</a:t>
            </a:r>
            <a:endParaRPr lang="en-US" altLang="zh-CN" sz="1400" dirty="0"/>
          </a:p>
        </p:txBody>
      </p:sp>
      <mc:AlternateContent xmlns:mc="http://schemas.openxmlformats.org/markup-compatibility/2006">
        <mc:Choice xmlns:a14="http://schemas.microsoft.com/office/drawing/2010/main" Requires="a14">
          <p:sp>
            <p:nvSpPr>
              <p:cNvPr id="4" name="QC_4_BD.9_2#c64740729.choices?vop=1&amp;pid=292181f90&amp;color=0,0,0&amp;bbb=1"/>
              <p:cNvSpPr/>
              <p:nvPr/>
            </p:nvSpPr>
            <p:spPr>
              <a:xfrm>
                <a:off x="832104" y="1693410"/>
                <a:ext cx="10533888" cy="346520"/>
              </a:xfrm>
              <a:prstGeom prst="rect">
                <a:avLst/>
              </a:prstGeom>
              <a:noFill/>
              <a:ln/>
            </p:spPr>
            <p:txBody>
              <a:bodyPr wrap="none" lIns="0" tIns="0" rIns="0" bIns="0" rtlCol="0" anchor="t"/>
              <a:lstStyle/>
              <a:p>
                <a:pPr latinLnBrk="1">
                  <a:lnSpc>
                    <a:spcPts val="3200"/>
                  </a:lnSpc>
                  <a:tabLst>
                    <a:tab pos="2633472" algn="l"/>
                    <a:tab pos="5241544" algn="l"/>
                    <a:tab pos="7989316" algn="l"/>
                  </a:tabLst>
                </a:pPr>
                <a:r>
                  <a:rPr lang="en-US" altLang="zh-CN" sz="1400" b="0" i="0" dirty="0">
                    <a:solidFill>
                      <a:srgbClr val="000000"/>
                    </a:solidFill>
                    <a:latin typeface="微软雅黑" pitchFamily="34" charset="0"/>
                    <a:ea typeface="微软雅黑" pitchFamily="34" charset="-122"/>
                    <a:cs typeface="微软雅黑" pitchFamily="34" charset="-120"/>
                  </a:rPr>
                  <a:t>A</a:t>
                </a:r>
                <a:r>
                  <a:rPr lang="en-US" altLang="zh-CN" sz="1400" b="0" i="0">
                    <a:solidFill>
                      <a:srgbClr val="000000"/>
                    </a:solidFill>
                    <a:latin typeface="微软雅黑" pitchFamily="34" charset="0"/>
                    <a:ea typeface="微软雅黑" pitchFamily="34" charset="-122"/>
                    <a:cs typeface="微软雅黑" pitchFamily="34" charset="-120"/>
                  </a:rPr>
                  <a:t>.</a:t>
                </a:r>
                <a:r>
                  <a:rPr lang="en-US" altLang="zh-CN" sz="1400" b="0" i="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0</a:t>
                </a:r>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B.</a:t>
                </a:r>
                <a:r>
                  <a:rPr lang="en-US" altLang="zh-CN" sz="1400" b="0" i="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1</a:t>
                </a:r>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C</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D</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400" dirty="0"/>
              </a:p>
            </p:txBody>
          </p:sp>
        </mc:Choice>
        <mc:Fallback>
          <p:sp>
            <p:nvSpPr>
              <p:cNvPr id="4" name="QC_4_BD.9_2#c64740729.choices?vop=1&amp;pid=292181f90&amp;color=0,0,0&amp;bbb=1"/>
              <p:cNvSpPr>
                <a:spLocks noRot="1" noChangeAspect="1" noMove="1" noResize="1" noEditPoints="1" noAdjustHandles="1" noChangeArrowheads="1" noChangeShapeType="1" noTextEdit="1"/>
              </p:cNvSpPr>
              <p:nvPr/>
            </p:nvSpPr>
            <p:spPr>
              <a:xfrm>
                <a:off x="832104" y="1693410"/>
                <a:ext cx="10533888" cy="346520"/>
              </a:xfrm>
              <a:prstGeom prst="rect">
                <a:avLst/>
              </a:prstGeom>
              <a:blipFill>
                <a:blip r:embed="rId4"/>
                <a:stretch>
                  <a:fillRect l="-1042" b="-3157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4_EX.11_1#c64740729?vop=1&amp;pid=292181f90&amp;color=0,0,0&amp;bbb=1&amp;hb=1"/>
              <p:cNvSpPr/>
              <p:nvPr/>
            </p:nvSpPr>
            <p:spPr>
              <a:xfrm>
                <a:off x="832104" y="2045200"/>
                <a:ext cx="10533888" cy="932498"/>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攻略审题</a:t>
                </a:r>
                <a:endParaRPr lang="en-US" altLang="zh-CN" sz="1400" dirty="0"/>
              </a:p>
              <a:p>
                <a:pPr latinLnBrk="1">
                  <a:lnSpc>
                    <a:spcPts val="2600"/>
                  </a:lnSpc>
                </a:pPr>
                <a:r>
                  <a:rPr lang="en-US" altLang="zh-CN" sz="1400" b="0" i="0">
                    <a:solidFill>
                      <a:srgbClr val="000000"/>
                    </a:solidFill>
                    <a:latin typeface="微软雅黑" pitchFamily="34" charset="0"/>
                    <a:ea typeface="楷体" pitchFamily="34" charset="-122"/>
                    <a:cs typeface="微软雅黑" pitchFamily="34" charset="-120"/>
                  </a:rPr>
                  <a:t>根据题干条件得到与</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楷体" pitchFamily="34" charset="-122"/>
                    <a:cs typeface="微软雅黑" pitchFamily="34" charset="-120"/>
                  </a:rPr>
                  <a:t>有关的等式</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推导出</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楷体" pitchFamily="34" charset="-122"/>
                    <a:cs typeface="微软雅黑" pitchFamily="34" charset="-120"/>
                  </a:rPr>
                  <a:t>的周期</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求出</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(25)</m:t>
                    </m:r>
                  </m:oMath>
                </a14:m>
                <a:r>
                  <a:rPr lang="en-US" altLang="zh-CN" sz="1400" b="0" i="0" dirty="0">
                    <a:solidFill>
                      <a:srgbClr val="000000"/>
                    </a:solidFill>
                    <a:latin typeface="微软雅黑" pitchFamily="34" charset="0"/>
                    <a:ea typeface="楷体" pitchFamily="34" charset="-122"/>
                    <a:cs typeface="微软雅黑" pitchFamily="34" charset="-120"/>
                  </a:rPr>
                  <a:t>的值</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再根据</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(3+</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楷体" pitchFamily="34" charset="-122"/>
                    <a:cs typeface="微软雅黑" pitchFamily="34" charset="-120"/>
                  </a:rPr>
                  <a:t>的奇偶性和</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楷体" pitchFamily="34" charset="-122"/>
                    <a:cs typeface="微软雅黑" pitchFamily="34" charset="-120"/>
                  </a:rPr>
                  <a:t>的周期性求出</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a:solidFill>
                      <a:srgbClr val="000000"/>
                    </a:solidFill>
                    <a:latin typeface="微软雅黑" pitchFamily="34" charset="0"/>
                    <a:ea typeface="楷体" pitchFamily="34" charset="-122"/>
                    <a:cs typeface="微软雅黑" pitchFamily="34" charset="-120"/>
                  </a:rPr>
                  <a:t>的值</a:t>
                </a:r>
                <a:r>
                  <a:rPr lang="en-US" altLang="zh-CN" sz="1400" b="0" i="0">
                    <a:solidFill>
                      <a:srgbClr val="000000"/>
                    </a:solidFill>
                    <a:latin typeface="微软雅黑" pitchFamily="34" charset="0"/>
                    <a:ea typeface="微软雅黑" pitchFamily="34" charset="-122"/>
                    <a:cs typeface="微软雅黑" pitchFamily="34" charset="-120"/>
                  </a:rPr>
                  <a:t>，</a:t>
                </a:r>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进而得出结果</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也可使用本攻略性质</a:t>
                </a:r>
                <a:r>
                  <a:rPr lang="en-US" altLang="zh-CN" sz="1400" b="0" i="0" dirty="0">
                    <a:solidFill>
                      <a:srgbClr val="000000"/>
                    </a:solidFill>
                    <a:latin typeface="微软雅黑" pitchFamily="34" charset="0"/>
                    <a:ea typeface="微软雅黑" pitchFamily="34" charset="-122"/>
                    <a:cs typeface="微软雅黑" pitchFamily="34" charset="-120"/>
                  </a:rPr>
                  <a:t>7</a:t>
                </a:r>
                <a:r>
                  <a:rPr lang="en-US" altLang="zh-CN" sz="1400" b="0" i="0" dirty="0">
                    <a:solidFill>
                      <a:srgbClr val="000000"/>
                    </a:solidFill>
                    <a:latin typeface="微软雅黑" pitchFamily="34" charset="0"/>
                    <a:ea typeface="楷体" pitchFamily="34" charset="-122"/>
                    <a:cs typeface="微软雅黑" pitchFamily="34" charset="-120"/>
                  </a:rPr>
                  <a:t>判断导函数的周期</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p:txBody>
          </p:sp>
        </mc:Choice>
        <mc:Fallback>
          <p:sp>
            <p:nvSpPr>
              <p:cNvPr id="5" name="QC_4_EX.11_1#c64740729?vop=1&amp;pid=292181f90&amp;color=0,0,0&amp;bbb=1&amp;hb=1"/>
              <p:cNvSpPr>
                <a:spLocks noRot="1" noChangeAspect="1" noMove="1" noResize="1" noEditPoints="1" noAdjustHandles="1" noChangeArrowheads="1" noChangeShapeType="1" noTextEdit="1"/>
              </p:cNvSpPr>
              <p:nvPr/>
            </p:nvSpPr>
            <p:spPr>
              <a:xfrm>
                <a:off x="832104" y="2045200"/>
                <a:ext cx="10533888" cy="932498"/>
              </a:xfrm>
              <a:prstGeom prst="rect">
                <a:avLst/>
              </a:prstGeom>
              <a:blipFill>
                <a:blip r:embed="rId5"/>
                <a:stretch>
                  <a:fillRect l="-1042" r="-1852" b="-1176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2_1#c64740729?vop=1&amp;pid=292181f90&amp;color=0,0,0&amp;bt=1&amp;bbb=1&amp;hb=1"/>
              <p:cNvSpPr/>
              <p:nvPr/>
            </p:nvSpPr>
            <p:spPr>
              <a:xfrm>
                <a:off x="832104" y="1080000"/>
                <a:ext cx="10533888" cy="4834573"/>
              </a:xfrm>
              <a:prstGeom prst="rect">
                <a:avLst/>
              </a:prstGeom>
              <a:noFill/>
              <a:ln/>
            </p:spPr>
            <p:txBody>
              <a:bodyPr wrap="none" lIns="0" tIns="0" rIns="0" bIns="0" rtlCol="0" anchor="t"/>
              <a:lstStyle/>
              <a:p>
                <a:pPr algn="l" latinLnBrk="1">
                  <a:lnSpc>
                    <a:spcPts val="2400"/>
                  </a:lnSpc>
                </a:pPr>
                <a:r>
                  <a:rPr lang="en-US" altLang="zh-CN" sz="1400" b="1" i="0" dirty="0">
                    <a:solidFill>
                      <a:srgbClr val="00A0AF"/>
                    </a:solidFill>
                    <a:latin typeface="微软雅黑" pitchFamily="34" charset="0"/>
                    <a:ea typeface="微软雅黑" pitchFamily="34" charset="-122"/>
                    <a:cs typeface="微软雅黑" pitchFamily="34" charset="-120"/>
                  </a:rPr>
                  <a:t>攻略解析</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A0AF"/>
                    </a:solidFill>
                    <a:latin typeface="微软雅黑" pitchFamily="34" charset="0"/>
                    <a:ea typeface="微软雅黑" pitchFamily="34" charset="-122"/>
                    <a:cs typeface="微软雅黑" pitchFamily="34" charset="-120"/>
                  </a:rPr>
                  <a:t>（</a:t>
                </a:r>
                <a:r>
                  <a:rPr lang="en-US" altLang="zh-CN" sz="1400" b="0" i="0" dirty="0">
                    <a:solidFill>
                      <a:srgbClr val="00A0AF"/>
                    </a:solidFill>
                    <a:latin typeface="微软雅黑" pitchFamily="34" charset="0"/>
                    <a:ea typeface="楷体" pitchFamily="34" charset="-122"/>
                    <a:cs typeface="微软雅黑" pitchFamily="34" charset="-120"/>
                  </a:rPr>
                  <a:t>方法一</a:t>
                </a:r>
                <a:r>
                  <a:rPr lang="en-US" altLang="zh-CN" sz="1400" b="0" i="0" dirty="0">
                    <a:solidFill>
                      <a:srgbClr val="00A0AF"/>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因为</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(3+</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楷体" pitchFamily="34" charset="-122"/>
                    <a:cs typeface="微软雅黑" pitchFamily="34" charset="-120"/>
                  </a:rPr>
                  <a:t>为偶函数</a:t>
                </a:r>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+4)=</m:t>
                    </m:r>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对</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)=4</m:t>
                    </m:r>
                    <m:r>
                      <a:rPr lang="en-US" altLang="zh-CN" sz="1400" b="0" i="0">
                        <a:solidFill>
                          <a:srgbClr val="000000"/>
                        </a:solidFill>
                        <a:latin typeface="Cambria Math" pitchFamily="34" charset="0"/>
                        <a:ea typeface="Cambria Math" pitchFamily="34" charset="-122"/>
                        <a:cs typeface="Cambria Math" pitchFamily="34" charset="-120"/>
                      </a:rPr>
                      <m:t>𝑥</m:t>
                    </m:r>
                  </m:oMath>
                </a14:m>
                <a:r>
                  <a:rPr lang="en-US" altLang="zh-CN" sz="1400" b="0" i="0" dirty="0">
                    <a:solidFill>
                      <a:srgbClr val="000000"/>
                    </a:solidFill>
                    <a:latin typeface="微软雅黑" pitchFamily="34" charset="0"/>
                    <a:ea typeface="楷体" pitchFamily="34" charset="-122"/>
                    <a:cs typeface="微软雅黑" pitchFamily="34" charset="-120"/>
                  </a:rPr>
                  <a:t>两边同时求导</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得</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所以有</a:t>
                </a:r>
                <a14:m>
                  <m:oMath xmlns:m="http://schemas.openxmlformats.org/officeDocument/2006/math">
                    <m:d>
                      <m:dPr>
                        <m:begChr m:val=""/>
                        <m:endChr m:val=""/>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′(4+</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)=4⇒</m:t>
                        </m:r>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′(4−</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d>
                          <m:dPr>
                            <m:begChr m:val=""/>
                            <m:endChr m:val=""/>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400" b="0" i="0">
                                <a:solidFill>
                                  <a:srgbClr val="000000"/>
                                </a:solidFill>
                                <a:latin typeface="Cambria Math" pitchFamily="34" charset="0"/>
                                <a:ea typeface="Cambria Math" pitchFamily="34" charset="-122"/>
                                <a:cs typeface="Cambria Math" pitchFamily="34" charset="-120"/>
                              </a:rPr>
                              <m:t>4⇒</m:t>
                            </m:r>
                          </m:e>
                        </m:d>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′(4+</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)=4⇒</m:t>
                        </m:r>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′(8+</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′(4+</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)=4</m:t>
                        </m:r>
                      </m:e>
                    </m:d>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则</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′(8+</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a:t>
                </a:r>
                <a:r>
                  <a:rPr lang="en-US" altLang="zh-CN" sz="1400" b="0" i="0">
                    <a:solidFill>
                      <a:srgbClr val="000000"/>
                    </a:solidFill>
                    <a:latin typeface="微软雅黑" pitchFamily="34" charset="0"/>
                    <a:ea typeface="楷体" pitchFamily="34" charset="-122"/>
                    <a:cs typeface="微软雅黑" pitchFamily="34" charset="-120"/>
                  </a:rPr>
                  <a:t>所</a:t>
                </a:r>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以函数</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的周期为</a:t>
                </a:r>
                <a:r>
                  <a:rPr lang="en-US" altLang="zh-CN" sz="1400" b="0" i="0" dirty="0">
                    <a:solidFill>
                      <a:srgbClr val="000000"/>
                    </a:solidFill>
                    <a:latin typeface="微软雅黑" pitchFamily="34" charset="0"/>
                    <a:ea typeface="微软雅黑" pitchFamily="34" charset="-122"/>
                    <a:cs typeface="微软雅黑" pitchFamily="34" charset="-120"/>
                  </a:rPr>
                  <a:t>8.</a:t>
                </a:r>
                <a:endParaRPr lang="en-US" altLang="zh-CN" sz="1400" dirty="0"/>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在</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)=4</m:t>
                    </m:r>
                  </m:oMath>
                </a14:m>
                <a:r>
                  <a:rPr lang="en-US" altLang="zh-CN" sz="1400" b="0" i="0" dirty="0">
                    <a:solidFill>
                      <a:srgbClr val="000000"/>
                    </a:solidFill>
                    <a:latin typeface="微软雅黑" pitchFamily="34" charset="0"/>
                    <a:ea typeface="楷体" pitchFamily="34" charset="-122"/>
                    <a:cs typeface="微软雅黑" pitchFamily="34" charset="-120"/>
                  </a:rPr>
                  <a:t>中</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令</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=0</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得</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′(2)=2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因此</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(25)=</m:t>
                    </m:r>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′(26)=</m:t>
                    </m:r>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′(2)=2</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又</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(3+</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为偶函数</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所以有</a:t>
                </a:r>
                <a14:m>
                  <m:oMath xmlns:m="http://schemas.openxmlformats.org/officeDocument/2006/math">
                    <m:d>
                      <m:dPr>
                        <m:begChr m:val=""/>
                        <m:endChr m:val=""/>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(3+</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(3−</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′(3+</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′(3−</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e>
                    </m:d>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将</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=4</m:t>
                    </m:r>
                  </m:oMath>
                </a14:m>
                <a:r>
                  <a:rPr lang="en-US" altLang="zh-CN" sz="1400" b="0" i="0" dirty="0">
                    <a:solidFill>
                      <a:srgbClr val="000000"/>
                    </a:solidFill>
                    <a:latin typeface="微软雅黑" pitchFamily="34" charset="0"/>
                    <a:ea typeface="楷体" pitchFamily="34" charset="-122"/>
                    <a:cs typeface="微软雅黑" pitchFamily="34" charset="-120"/>
                  </a:rPr>
                  <a:t>代入上式</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得</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′(7)=−</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′(−1)①</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400"/>
                  </a:lnSpc>
                </a:pPr>
                <a14:m>
                  <m:oMath xmlns:m="http://schemas.openxmlformats.org/officeDocument/2006/math">
                    <m:d>
                      <m:dPr>
                        <m:begChr m:val=""/>
                        <m:endChr m:val=""/>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′(8+</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(7+</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−1)⇒</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′(7+</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−1)</m:t>
                        </m:r>
                      </m:e>
                    </m:d>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将</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=0</m:t>
                    </m:r>
                  </m:oMath>
                </a14:m>
                <a:r>
                  <a:rPr lang="en-US" altLang="zh-CN" sz="1400" b="0" i="0" dirty="0">
                    <a:solidFill>
                      <a:srgbClr val="000000"/>
                    </a:solidFill>
                    <a:latin typeface="微软雅黑" pitchFamily="34" charset="0"/>
                    <a:ea typeface="楷体" pitchFamily="34" charset="-122"/>
                    <a:cs typeface="微软雅黑" pitchFamily="34" charset="-120"/>
                  </a:rPr>
                  <a:t>代入上式</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得</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′(7)=</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′(−1)②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由</a:t>
                </a:r>
                <a:r>
                  <a:rPr lang="en-US" altLang="zh-CN" sz="1400" b="0" i="0" dirty="0">
                    <a:solidFill>
                      <a:srgbClr val="000000"/>
                    </a:solidFill>
                    <a:latin typeface="微软雅黑" pitchFamily="34" charset="0"/>
                    <a:ea typeface="微软雅黑" pitchFamily="34" charset="-122"/>
                    <a:cs typeface="微软雅黑" pitchFamily="34" charset="-120"/>
                  </a:rPr>
                  <a:t>①②</a:t>
                </a:r>
                <a:r>
                  <a:rPr lang="en-US" altLang="zh-CN" sz="1400" b="0" i="0" dirty="0">
                    <a:solidFill>
                      <a:srgbClr val="000000"/>
                    </a:solidFill>
                    <a:latin typeface="微软雅黑" pitchFamily="34" charset="0"/>
                    <a:ea typeface="楷体" pitchFamily="34" charset="-122"/>
                    <a:cs typeface="微软雅黑" pitchFamily="34" charset="-120"/>
                  </a:rPr>
                  <a:t>得</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′(7)=0</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′(7)−</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(25)=−2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故选</a:t>
                </a:r>
                <a:r>
                  <a:rPr lang="en-US" altLang="zh-CN" sz="1400" b="0" i="0" dirty="0">
                    <a:solidFill>
                      <a:srgbClr val="000000"/>
                    </a:solidFill>
                    <a:latin typeface="微软雅黑" pitchFamily="34" charset="0"/>
                    <a:ea typeface="微软雅黑" pitchFamily="34" charset="-122"/>
                    <a:cs typeface="微软雅黑" pitchFamily="34" charset="-120"/>
                  </a:rPr>
                  <a:t>D.</a:t>
                </a:r>
                <a:endParaRPr lang="en-US" altLang="zh-CN" sz="1400" dirty="0"/>
              </a:p>
              <a:p>
                <a:pPr latinLnBrk="1">
                  <a:lnSpc>
                    <a:spcPts val="2400"/>
                  </a:lnSpc>
                </a:pPr>
                <a:r>
                  <a:rPr lang="en-US" altLang="zh-CN" sz="1400" b="0" i="0">
                    <a:solidFill>
                      <a:srgbClr val="00A0AF"/>
                    </a:solidFill>
                    <a:latin typeface="微软雅黑" pitchFamily="34" charset="0"/>
                    <a:ea typeface="微软雅黑" pitchFamily="34" charset="-122"/>
                    <a:cs typeface="微软雅黑" pitchFamily="34" charset="-120"/>
                  </a:rPr>
                  <a:t>（</a:t>
                </a:r>
                <a:r>
                  <a:rPr lang="en-US" altLang="zh-CN" sz="1400" b="0" i="0" dirty="0">
                    <a:solidFill>
                      <a:srgbClr val="00A0AF"/>
                    </a:solidFill>
                    <a:latin typeface="微软雅黑" pitchFamily="34" charset="0"/>
                    <a:ea typeface="楷体" pitchFamily="34" charset="-122"/>
                    <a:cs typeface="微软雅黑" pitchFamily="34" charset="-120"/>
                  </a:rPr>
                  <a:t>方法二</a:t>
                </a:r>
                <a:r>
                  <a:rPr lang="en-US" altLang="zh-CN" sz="1400" b="0" i="0" dirty="0">
                    <a:solidFill>
                      <a:srgbClr val="00A0AF"/>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因为</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)=4</m:t>
                    </m:r>
                    <m:r>
                      <a:rPr lang="en-US" altLang="zh-CN" sz="1400" b="0" i="0">
                        <a:solidFill>
                          <a:srgbClr val="000000"/>
                        </a:solidFill>
                        <a:latin typeface="Cambria Math" pitchFamily="34" charset="0"/>
                        <a:ea typeface="Cambria Math" pitchFamily="34" charset="-122"/>
                        <a:cs typeface="Cambria Math" pitchFamily="34" charset="-120"/>
                      </a:rPr>
                      <m:t>𝑥</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)=4</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楷体" pitchFamily="34" charset="-122"/>
                    <a:cs typeface="微软雅黑" pitchFamily="34" charset="-120"/>
                  </a:rPr>
                  <a:t>的图象关于点</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(2,2)</m:t>
                    </m:r>
                  </m:oMath>
                </a14:m>
                <a:r>
                  <a:rPr lang="en-US" altLang="zh-CN" sz="1400" b="0" i="0" dirty="0">
                    <a:solidFill>
                      <a:srgbClr val="000000"/>
                    </a:solidFill>
                    <a:latin typeface="微软雅黑" pitchFamily="34" charset="0"/>
                    <a:ea typeface="楷体" pitchFamily="34" charset="-122"/>
                    <a:cs typeface="微软雅黑" pitchFamily="34" charset="-120"/>
                  </a:rPr>
                  <a:t>对称</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a:solidFill>
                      <a:srgbClr val="000000"/>
                    </a:solidFill>
                    <a:latin typeface="微软雅黑" pitchFamily="34" charset="0"/>
                    <a:ea typeface="楷体" pitchFamily="34" charset="-122"/>
                    <a:cs typeface="微软雅黑" pitchFamily="34" charset="-120"/>
                  </a:rPr>
                  <a:t>的图象关</a:t>
                </a:r>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于点</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(1,2)</m:t>
                    </m:r>
                  </m:oMath>
                </a14:m>
                <a:r>
                  <a:rPr lang="en-US" altLang="zh-CN" sz="1400" b="0" i="0" dirty="0">
                    <a:solidFill>
                      <a:srgbClr val="000000"/>
                    </a:solidFill>
                    <a:latin typeface="微软雅黑" pitchFamily="34" charset="0"/>
                    <a:ea typeface="楷体" pitchFamily="34" charset="-122"/>
                    <a:cs typeface="微软雅黑" pitchFamily="34" charset="-120"/>
                  </a:rPr>
                  <a:t>对称</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即</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楷体" pitchFamily="34" charset="-122"/>
                    <a:cs typeface="微软雅黑" pitchFamily="34" charset="-120"/>
                  </a:rPr>
                  <a:t>的图象关于点</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对称</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因为</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+3)</m:t>
                    </m:r>
                  </m:oMath>
                </a14:m>
                <a:r>
                  <a:rPr lang="en-US" altLang="zh-CN" sz="1400" b="0" i="0" dirty="0">
                    <a:solidFill>
                      <a:srgbClr val="000000"/>
                    </a:solidFill>
                    <a:latin typeface="微软雅黑" pitchFamily="34" charset="0"/>
                    <a:ea typeface="楷体" pitchFamily="34" charset="-122"/>
                    <a:cs typeface="微软雅黑" pitchFamily="34" charset="-120"/>
                  </a:rPr>
                  <a:t>为偶函数</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+3)</m:t>
                    </m:r>
                  </m:oMath>
                </a14:m>
                <a:r>
                  <a:rPr lang="en-US" altLang="zh-CN" sz="1400" b="0" i="0" dirty="0">
                    <a:solidFill>
                      <a:srgbClr val="000000"/>
                    </a:solidFill>
                    <a:latin typeface="微软雅黑" pitchFamily="34" charset="0"/>
                    <a:ea typeface="楷体" pitchFamily="34" charset="-122"/>
                    <a:cs typeface="微软雅黑" pitchFamily="34" charset="-120"/>
                  </a:rPr>
                  <a:t>的图象关于直线</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=0</m:t>
                    </m:r>
                  </m:oMath>
                </a14:m>
                <a:r>
                  <a:rPr lang="en-US" altLang="zh-CN" sz="1400" b="0" i="0" dirty="0">
                    <a:solidFill>
                      <a:srgbClr val="000000"/>
                    </a:solidFill>
                    <a:latin typeface="微软雅黑" pitchFamily="34" charset="0"/>
                    <a:ea typeface="楷体" pitchFamily="34" charset="-122"/>
                    <a:cs typeface="微软雅黑" pitchFamily="34" charset="-120"/>
                  </a:rPr>
                  <a:t>对称</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楷体" pitchFamily="34" charset="-122"/>
                    <a:cs typeface="微软雅黑" pitchFamily="34" charset="-120"/>
                  </a:rPr>
                  <a:t>的图象关于直线</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=3</m:t>
                    </m:r>
                  </m:oMath>
                </a14:m>
                <a:r>
                  <a:rPr lang="en-US" altLang="zh-CN" sz="1400" b="0" i="0" dirty="0">
                    <a:solidFill>
                      <a:srgbClr val="000000"/>
                    </a:solidFill>
                    <a:latin typeface="微软雅黑" pitchFamily="34" charset="0"/>
                    <a:ea typeface="楷体" pitchFamily="34" charset="-122"/>
                    <a:cs typeface="微软雅黑" pitchFamily="34" charset="-120"/>
                  </a:rPr>
                  <a:t>对称</a:t>
                </a:r>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楷体" pitchFamily="34" charset="-122"/>
                    <a:cs typeface="微软雅黑" pitchFamily="34" charset="-120"/>
                  </a:rPr>
                  <a:t>的图象关于点</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(3,0)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对称</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结合</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楷体" pitchFamily="34" charset="-122"/>
                    <a:cs typeface="微软雅黑" pitchFamily="34" charset="-120"/>
                  </a:rPr>
                  <a:t>的图象关于点</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(1,2)</m:t>
                    </m:r>
                  </m:oMath>
                </a14:m>
                <a:r>
                  <a:rPr lang="en-US" altLang="zh-CN" sz="1400" b="0" i="0" dirty="0">
                    <a:solidFill>
                      <a:srgbClr val="000000"/>
                    </a:solidFill>
                    <a:latin typeface="微软雅黑" pitchFamily="34" charset="0"/>
                    <a:ea typeface="楷体" pitchFamily="34" charset="-122"/>
                    <a:cs typeface="微软雅黑" pitchFamily="34" charset="-120"/>
                  </a:rPr>
                  <a:t>对称</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可得</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楷体" pitchFamily="34" charset="-122"/>
                    <a:cs typeface="微软雅黑" pitchFamily="34" charset="-120"/>
                  </a:rPr>
                  <a:t>的周期为</a:t>
                </a:r>
                <a:r>
                  <a:rPr lang="en-US" altLang="zh-CN" sz="1400" b="0" i="0" dirty="0">
                    <a:solidFill>
                      <a:srgbClr val="000000"/>
                    </a:solidFill>
                    <a:latin typeface="微软雅黑" pitchFamily="34" charset="0"/>
                    <a:ea typeface="微软雅黑" pitchFamily="34" charset="-122"/>
                    <a:cs typeface="微软雅黑" pitchFamily="34" charset="-120"/>
                  </a:rPr>
                  <a:t>8，</a:t>
                </a:r>
                <a:r>
                  <a:rPr lang="en-US" altLang="zh-CN" sz="1400" b="0" i="0" dirty="0">
                    <a:solidFill>
                      <a:srgbClr val="000000"/>
                    </a:solidFill>
                    <a:latin typeface="微软雅黑" pitchFamily="34" charset="0"/>
                    <a:ea typeface="楷体" pitchFamily="34" charset="-122"/>
                    <a:cs typeface="微软雅黑" pitchFamily="34" charset="-120"/>
                  </a:rPr>
                  <a:t>故</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的周期为</a:t>
                </a:r>
                <a:r>
                  <a:rPr lang="en-US" altLang="zh-CN" sz="1400" b="0" i="0" dirty="0">
                    <a:solidFill>
                      <a:srgbClr val="000000"/>
                    </a:solidFill>
                    <a:latin typeface="微软雅黑" pitchFamily="34" charset="0"/>
                    <a:ea typeface="微软雅黑" pitchFamily="34" charset="-122"/>
                    <a:cs typeface="微软雅黑" pitchFamily="34" charset="-120"/>
                  </a:rPr>
                  <a:t>8，</a:t>
                </a:r>
                <a:endParaRPr lang="en-US" altLang="zh-CN" sz="1400" dirty="0"/>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′(7)=</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又</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′(7)=−</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故</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′(7)=0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又</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(25)=</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(1+3×8)=</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300"/>
                  </a:lnSpc>
                </a:pPr>
                <a:r>
                  <a:rPr lang="en-US" altLang="zh-CN" sz="1400" b="0" i="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′(7)−</m:t>
                    </m:r>
                    <m:r>
                      <a:rPr lang="en-US" altLang="zh-CN" sz="1400" b="0" i="0">
                        <a:solidFill>
                          <a:srgbClr val="000000"/>
                        </a:solidFill>
                        <a:latin typeface="Cambria Math" pitchFamily="34" charset="0"/>
                        <a:ea typeface="Cambria Math" pitchFamily="34" charset="-122"/>
                        <a:cs typeface="Cambria Math" pitchFamily="34" charset="-120"/>
                      </a:rPr>
                      <m:t>𝑔</m:t>
                    </m:r>
                    <m:r>
                      <a:rPr lang="en-US" altLang="zh-CN" sz="1400" b="0" i="0">
                        <a:solidFill>
                          <a:srgbClr val="000000"/>
                        </a:solidFill>
                        <a:latin typeface="Cambria Math" pitchFamily="34" charset="0"/>
                        <a:ea typeface="Cambria Math" pitchFamily="34" charset="-122"/>
                        <a:cs typeface="Cambria Math" pitchFamily="34" charset="-120"/>
                      </a:rPr>
                      <m:t>(25)=0−2=−2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故选</a:t>
                </a:r>
                <a:r>
                  <a:rPr lang="en-US" altLang="zh-CN" sz="1400" b="0" i="0" dirty="0">
                    <a:solidFill>
                      <a:srgbClr val="000000"/>
                    </a:solidFill>
                    <a:latin typeface="微软雅黑" pitchFamily="34" charset="0"/>
                    <a:ea typeface="微软雅黑" pitchFamily="34" charset="-122"/>
                    <a:cs typeface="微软雅黑" pitchFamily="34" charset="-120"/>
                  </a:rPr>
                  <a:t>D.</a:t>
                </a:r>
                <a:endParaRPr lang="en-US" altLang="zh-CN" sz="1400" dirty="0"/>
              </a:p>
            </p:txBody>
          </p:sp>
        </mc:Choice>
        <mc:Fallback>
          <p:sp>
            <p:nvSpPr>
              <p:cNvPr id="2" name="QC_4_AS.12_1#c64740729?vop=1&amp;pid=292181f90&amp;color=0,0,0&amp;bt=1&amp;bbb=1&amp;hb=1"/>
              <p:cNvSpPr>
                <a:spLocks noRot="1" noChangeAspect="1" noMove="1" noResize="1" noEditPoints="1" noAdjustHandles="1" noChangeArrowheads="1" noChangeShapeType="1" noTextEdit="1"/>
              </p:cNvSpPr>
              <p:nvPr/>
            </p:nvSpPr>
            <p:spPr>
              <a:xfrm>
                <a:off x="832104" y="1080000"/>
                <a:ext cx="10533888" cy="4834573"/>
              </a:xfrm>
              <a:prstGeom prst="rect">
                <a:avLst/>
              </a:prstGeom>
              <a:blipFill>
                <a:blip r:embed="rId3"/>
                <a:stretch>
                  <a:fillRect l="-1042" t="-126" r="-1042" b="-2270"/>
                </a:stretch>
              </a:blipFill>
              <a:ln/>
            </p:spPr>
            <p:txBody>
              <a:bodyPr/>
              <a:lstStyle/>
              <a:p>
                <a:r>
                  <a:rPr lang="zh-CN" altLang="en-US">
                    <a:noFill/>
                  </a:rPr>
                  <a:t> </a:t>
                </a:r>
              </a:p>
            </p:txBody>
          </p:sp>
        </mc:Fallback>
      </mc:AlternateContent>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13_1#530a075ec?vop=1&amp;pid=292181f90&amp;color=0,0,0&amp;bt=1&amp;bbb=1"/>
              <p:cNvSpPr/>
              <p:nvPr/>
            </p:nvSpPr>
            <p:spPr>
              <a:xfrm>
                <a:off x="832104" y="1080000"/>
                <a:ext cx="10533888" cy="281623"/>
              </a:xfrm>
              <a:prstGeom prst="rect">
                <a:avLst/>
              </a:prstGeom>
              <a:noFill/>
              <a:ln/>
            </p:spPr>
            <p:txBody>
              <a:bodyPr wrap="none" lIns="0" tIns="0" rIns="0" bIns="0" rtlCol="0" anchor="t"/>
              <a:lstStyle/>
              <a:p>
                <a:pPr algn="l" latinLnBrk="1">
                  <a:lnSpc>
                    <a:spcPts val="2500"/>
                  </a:lnSpc>
                </a:pPr>
                <a:r>
                  <a:rPr lang="en-US" altLang="zh-CN" sz="1400" b="1" i="0" dirty="0">
                    <a:solidFill>
                      <a:srgbClr val="000000"/>
                    </a:solidFill>
                    <a:latin typeface="微软雅黑" pitchFamily="34" charset="0"/>
                    <a:ea typeface="微软雅黑" pitchFamily="34" charset="-122"/>
                    <a:cs typeface="微软雅黑" pitchFamily="34" charset="-120"/>
                  </a:rPr>
                  <a:t>示例4</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已知三次函数</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𝑓</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𝑥</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𝑎</m:t>
                    </m:r>
                    <m:sSup>
                      <m:sSup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𝑥</m:t>
                        </m:r>
                      </m:e>
                      <m:sup>
                        <m:r>
                          <a:rPr lang="en-US" altLang="zh-CN" sz="1400" b="0" i="0">
                            <a:solidFill>
                              <a:srgbClr val="000000"/>
                            </a:solidFill>
                            <a:latin typeface="Cambria Math" pitchFamily="34" charset="0"/>
                            <a:ea typeface="Cambria Math" pitchFamily="34" charset="-122"/>
                            <a:cs typeface="Cambria Math" pitchFamily="34" charset="-120"/>
                          </a:rPr>
                          <m:t>3</m:t>
                        </m:r>
                      </m:sup>
                    </m:sSup>
                    <m:r>
                      <a:rPr lang="en-US" altLang="zh-CN" sz="1400" b="0" i="0" smtClean="0">
                        <a:solidFill>
                          <a:srgbClr val="000000"/>
                        </a:solidFill>
                        <a:latin typeface="Cambria Math" pitchFamily="34" charset="0"/>
                        <a:ea typeface="Cambria Math" pitchFamily="34" charset="-122"/>
                        <a:cs typeface="Cambria Math" pitchFamily="34" charset="-120"/>
                      </a:rPr>
                      <m:t>+3</m:t>
                    </m:r>
                    <m:sSup>
                      <m:sSup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𝑥</m:t>
                        </m:r>
                      </m:e>
                      <m:sup>
                        <m:r>
                          <a:rPr lang="en-US" altLang="zh-CN" sz="1400" b="0" i="0">
                            <a:solidFill>
                              <a:srgbClr val="000000"/>
                            </a:solidFill>
                            <a:latin typeface="Cambria Math" pitchFamily="34" charset="0"/>
                            <a:ea typeface="Cambria Math" pitchFamily="34" charset="-122"/>
                            <a:cs typeface="Cambria Math" pitchFamily="34" charset="-120"/>
                          </a:rPr>
                          <m:t>2</m:t>
                        </m:r>
                      </m:sup>
                    </m:sSup>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𝑏</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𝑎</m:t>
                    </m:r>
                    <m:r>
                      <a:rPr lang="en-US" altLang="zh-CN" sz="1400" b="0" i="0" smtClean="0">
                        <a:solidFill>
                          <a:srgbClr val="000000"/>
                        </a:solidFill>
                        <a:latin typeface="Cambria Math" pitchFamily="34" charset="0"/>
                        <a:ea typeface="Cambria Math" pitchFamily="34" charset="-122"/>
                        <a:cs typeface="Cambria Math" pitchFamily="34" charset="-120"/>
                      </a:rPr>
                      <m:t>≠0)</m:t>
                    </m:r>
                  </m:oMath>
                </a14:m>
                <a:r>
                  <a:rPr lang="en-US" altLang="zh-CN" sz="1400" b="0" i="0" dirty="0">
                    <a:solidFill>
                      <a:srgbClr val="000000"/>
                    </a:solidFill>
                    <a:latin typeface="微软雅黑" pitchFamily="34" charset="0"/>
                    <a:ea typeface="微软雅黑" pitchFamily="34" charset="-122"/>
                    <a:cs typeface="微软雅黑" pitchFamily="34" charset="-120"/>
                  </a:rPr>
                  <a:t>，则在其图象对称中心</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处的切线方程为</a:t>
                </a:r>
                <a:r>
                  <a:rPr lang="en-US" altLang="zh-CN" sz="1400" i="0">
                    <a:solidFill>
                      <a:srgbClr val="000000"/>
                    </a:solidFill>
                    <a:latin typeface="SimSun" pitchFamily="34" charset="0"/>
                    <a:ea typeface="SimSun" pitchFamily="34" charset="-122"/>
                    <a:cs typeface="SimSun" pitchFamily="34" charset="-120"/>
                  </a:rPr>
                  <a:t>_____________</a:t>
                </a:r>
                <a:r>
                  <a:rPr lang="en-US" altLang="zh-CN" sz="1400" b="0" i="0">
                    <a:solidFill>
                      <a:srgbClr val="000000"/>
                    </a:solidFill>
                    <a:latin typeface="微软雅黑" pitchFamily="34" charset="0"/>
                    <a:ea typeface="微软雅黑" pitchFamily="34" charset="-122"/>
                    <a:cs typeface="微软雅黑" pitchFamily="34" charset="-120"/>
                  </a:rPr>
                  <a:t>．</a:t>
                </a:r>
                <a:endParaRPr lang="en-US" altLang="zh-CN" sz="1400" dirty="0">
                  <a:solidFill>
                    <a:srgbClr val="000000"/>
                  </a:solidFill>
                </a:endParaRPr>
              </a:p>
            </p:txBody>
          </p:sp>
        </mc:Choice>
        <mc:Fallback>
          <p:sp>
            <p:nvSpPr>
              <p:cNvPr id="2" name="QB_4_BD.13_1#530a075ec?vop=1&amp;pid=292181f90&amp;color=0,0,0&amp;bt=1&amp;bbb=1"/>
              <p:cNvSpPr>
                <a:spLocks noRot="1" noChangeAspect="1" noMove="1" noResize="1" noEditPoints="1" noAdjustHandles="1" noChangeArrowheads="1" noChangeShapeType="1" noTextEdit="1"/>
              </p:cNvSpPr>
              <p:nvPr/>
            </p:nvSpPr>
            <p:spPr>
              <a:xfrm>
                <a:off x="832104" y="1080000"/>
                <a:ext cx="10533888" cy="281623"/>
              </a:xfrm>
              <a:prstGeom prst="rect">
                <a:avLst/>
              </a:prstGeom>
              <a:blipFill>
                <a:blip r:embed="rId3"/>
                <a:stretch>
                  <a:fillRect l="-1042" b="-3913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4_AN.14_1#530a075ec.blank?vop=1&amp;pid=292181f90&amp;color=0,0,0&amp;vpa=4&amp;bbb=1"/>
              <p:cNvSpPr/>
              <p:nvPr/>
            </p:nvSpPr>
            <p:spPr>
              <a:xfrm>
                <a:off x="8291957" y="1112956"/>
                <a:ext cx="1070483" cy="201422"/>
              </a:xfrm>
              <a:prstGeom prst="rect">
                <a:avLst/>
              </a:prstGeom>
              <a:noFill/>
              <a:ln/>
            </p:spPr>
            <p:txBody>
              <a:bodyPr wrap="none" lIns="0" tIns="0" rIns="0" bIns="0" rtlCol="0" anchor="t"/>
              <a:lstStyle/>
              <a:p>
                <a:pPr algn="ctr" latinLnBrk="1">
                  <a:lnSpc>
                    <a:spcPts val="1700"/>
                  </a:lnSpc>
                </a:pPr>
                <a14:m>
                  <m:oMath xmlns:m="http://schemas.openxmlformats.org/officeDocument/2006/math">
                    <m:r>
                      <a:rPr lang="en-US" altLang="zh-CN" sz="1400" b="0" i="0" smtClean="0">
                        <a:solidFill>
                          <a:srgbClr val="FF0000"/>
                        </a:solidFill>
                        <a:latin typeface="Cambria Math" pitchFamily="34" charset="0"/>
                        <a:ea typeface="Cambria Math" pitchFamily="34" charset="-122"/>
                        <a:cs typeface="Cambria Math" pitchFamily="34" charset="-120"/>
                      </a:rPr>
                      <m:t>𝑦</m:t>
                    </m:r>
                    <m:r>
                      <a:rPr lang="en-US" altLang="zh-CN" sz="1400" b="0" i="0" smtClean="0">
                        <a:solidFill>
                          <a:srgbClr val="FF0000"/>
                        </a:solidFill>
                        <a:latin typeface="Cambria Math" pitchFamily="34" charset="0"/>
                        <a:ea typeface="Cambria Math" pitchFamily="34" charset="-122"/>
                        <a:cs typeface="Cambria Math" pitchFamily="34" charset="-120"/>
                      </a:rPr>
                      <m:t>=−3</m:t>
                    </m:r>
                    <m:r>
                      <a:rPr lang="en-US" altLang="zh-CN" sz="1400" b="0" i="0" smtClean="0">
                        <a:solidFill>
                          <a:srgbClr val="FF0000"/>
                        </a:solidFill>
                        <a:latin typeface="Cambria Math" pitchFamily="34" charset="0"/>
                        <a:ea typeface="Cambria Math" pitchFamily="34" charset="-122"/>
                        <a:cs typeface="Cambria Math" pitchFamily="34" charset="-120"/>
                      </a:rPr>
                      <m:t>𝑥</m:t>
                    </m:r>
                    <m:r>
                      <a:rPr lang="en-US" altLang="zh-CN" sz="1400" b="0" i="0" smtClean="0">
                        <a:solidFill>
                          <a:srgbClr val="FF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00" dirty="0"/>
              </a:p>
            </p:txBody>
          </p:sp>
        </mc:Choice>
        <mc:Fallback>
          <p:sp>
            <p:nvSpPr>
              <p:cNvPr id="3" name="QB_4_AN.14_1#530a075ec.blank?vop=1&amp;pid=292181f90&amp;color=0,0,0&amp;vpa=4&amp;bbb=1"/>
              <p:cNvSpPr>
                <a:spLocks noRot="1" noChangeAspect="1" noMove="1" noResize="1" noEditPoints="1" noAdjustHandles="1" noChangeArrowheads="1" noChangeShapeType="1" noTextEdit="1"/>
              </p:cNvSpPr>
              <p:nvPr/>
            </p:nvSpPr>
            <p:spPr>
              <a:xfrm>
                <a:off x="8291957" y="1112956"/>
                <a:ext cx="1070483" cy="201422"/>
              </a:xfrm>
              <a:prstGeom prst="rect">
                <a:avLst/>
              </a:prstGeom>
              <a:blipFill>
                <a:blip r:embed="rId4"/>
                <a:stretch>
                  <a:fillRect l="-1705" r="-568" b="-3030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4_EX.15_1#530a075ec?vop=1&amp;pid=292181f90&amp;color=0,0,0&amp;bbb=1&amp;hb=1"/>
              <p:cNvSpPr/>
              <p:nvPr/>
            </p:nvSpPr>
            <p:spPr>
              <a:xfrm>
                <a:off x="832104" y="1370195"/>
                <a:ext cx="10533888" cy="1262698"/>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攻略审题</a:t>
                </a:r>
                <a:endParaRPr lang="en-US" altLang="zh-CN" sz="1400" dirty="0">
                  <a:solidFill>
                    <a:srgbClr val="000000"/>
                  </a:solidFill>
                </a:endParaRPr>
              </a:p>
              <a:p>
                <a:pPr latinLnBrk="1">
                  <a:lnSpc>
                    <a:spcPts val="2600"/>
                  </a:lnSpc>
                </a:pPr>
                <a:r>
                  <a:rPr lang="en-US" altLang="zh-CN" sz="1400" b="0" i="0">
                    <a:solidFill>
                      <a:srgbClr val="000000"/>
                    </a:solidFill>
                    <a:latin typeface="微软雅黑" pitchFamily="34" charset="0"/>
                    <a:ea typeface="楷体" pitchFamily="34" charset="-122"/>
                    <a:cs typeface="微软雅黑" pitchFamily="34" charset="-120"/>
                  </a:rPr>
                  <a:t>已知三次函数图象的对</a:t>
                </a:r>
                <a:r>
                  <a:rPr lang="en-US" altLang="zh-CN" sz="1400" b="0" i="0" spc="-50">
                    <a:solidFill>
                      <a:srgbClr val="000000"/>
                    </a:solidFill>
                    <a:latin typeface="微软雅黑" pitchFamily="34" charset="0"/>
                    <a:ea typeface="楷体" pitchFamily="34" charset="-122"/>
                    <a:cs typeface="微软雅黑" pitchFamily="34" charset="-120"/>
                  </a:rPr>
                  <a:t>称中心</a:t>
                </a:r>
                <a:r>
                  <a:rPr lang="en-US" altLang="zh-CN" sz="1400" b="0" i="0" spc="-50" dirty="0">
                    <a:solidFill>
                      <a:srgbClr val="000000"/>
                    </a:solidFill>
                    <a:latin typeface="微软雅黑" pitchFamily="34" charset="0"/>
                    <a:ea typeface="微软雅黑" pitchFamily="34" charset="-122"/>
                    <a:cs typeface="微软雅黑" pitchFamily="34" charset="-120"/>
                  </a:rPr>
                  <a:t>，</a:t>
                </a:r>
                <a:r>
                  <a:rPr lang="en-US" altLang="zh-CN" sz="1400" b="0" i="0" spc="-50" dirty="0">
                    <a:solidFill>
                      <a:srgbClr val="000000"/>
                    </a:solidFill>
                    <a:latin typeface="微软雅黑" pitchFamily="34" charset="0"/>
                    <a:ea typeface="楷体" pitchFamily="34" charset="-122"/>
                    <a:cs typeface="微软雅黑" pitchFamily="34" charset="-120"/>
                  </a:rPr>
                  <a:t>可得</a:t>
                </a:r>
                <a14:m>
                  <m:oMath xmlns:m="http://schemas.openxmlformats.org/officeDocument/2006/math">
                    <m:r>
                      <a:rPr lang="en-US" altLang="zh-CN" sz="1400" b="0" i="0" spc="-50" smtClean="0">
                        <a:solidFill>
                          <a:srgbClr val="000000"/>
                        </a:solidFill>
                        <a:latin typeface="Cambria Math" pitchFamily="34" charset="0"/>
                        <a:ea typeface="Cambria Math" pitchFamily="34" charset="-122"/>
                        <a:cs typeface="Cambria Math" pitchFamily="34" charset="-120"/>
                      </a:rPr>
                      <m:t>𝑎</m:t>
                    </m:r>
                  </m:oMath>
                </a14:m>
                <a:r>
                  <a:rPr lang="en-US" altLang="zh-CN" sz="1400" b="0" i="0" spc="-5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spc="-50" smtClean="0">
                        <a:solidFill>
                          <a:srgbClr val="000000"/>
                        </a:solidFill>
                        <a:latin typeface="Cambria Math" pitchFamily="34" charset="0"/>
                        <a:ea typeface="Cambria Math" pitchFamily="34" charset="-122"/>
                        <a:cs typeface="Cambria Math" pitchFamily="34" charset="-120"/>
                      </a:rPr>
                      <m:t>𝑏</m:t>
                    </m:r>
                  </m:oMath>
                </a14:m>
                <a:r>
                  <a:rPr lang="en-US" altLang="zh-CN" sz="1400" b="0" i="0" spc="-50" dirty="0">
                    <a:solidFill>
                      <a:srgbClr val="000000"/>
                    </a:solidFill>
                    <a:latin typeface="微软雅黑" pitchFamily="34" charset="0"/>
                    <a:ea typeface="楷体" pitchFamily="34" charset="-122"/>
                    <a:cs typeface="微软雅黑" pitchFamily="34" charset="-120"/>
                  </a:rPr>
                  <a:t>的关系式</a:t>
                </a:r>
                <a:r>
                  <a:rPr lang="en-US" altLang="zh-CN" sz="1400" b="0" i="0" spc="-50" dirty="0">
                    <a:solidFill>
                      <a:srgbClr val="000000"/>
                    </a:solidFill>
                    <a:latin typeface="微软雅黑" pitchFamily="34" charset="0"/>
                    <a:ea typeface="微软雅黑" pitchFamily="34" charset="-122"/>
                    <a:cs typeface="微软雅黑" pitchFamily="34" charset="-120"/>
                  </a:rPr>
                  <a:t>，</a:t>
                </a:r>
                <a:r>
                  <a:rPr lang="en-US" altLang="zh-CN" sz="1400" b="0" i="0" spc="-50" dirty="0">
                    <a:solidFill>
                      <a:srgbClr val="000000"/>
                    </a:solidFill>
                    <a:latin typeface="微软雅黑" pitchFamily="34" charset="0"/>
                    <a:ea typeface="楷体" pitchFamily="34" charset="-122"/>
                    <a:cs typeface="微软雅黑" pitchFamily="34" charset="-120"/>
                  </a:rPr>
                  <a:t>设点</a:t>
                </a:r>
                <a14:m>
                  <m:oMath xmlns:m="http://schemas.openxmlformats.org/officeDocument/2006/math">
                    <m:r>
                      <a:rPr lang="en-US" altLang="zh-CN" sz="1400" b="0" i="0" spc="-50" smtClean="0">
                        <a:solidFill>
                          <a:srgbClr val="000000"/>
                        </a:solidFill>
                        <a:latin typeface="Cambria Math" pitchFamily="34" charset="0"/>
                        <a:ea typeface="Cambria Math" pitchFamily="34" charset="-122"/>
                        <a:cs typeface="Cambria Math" pitchFamily="34" charset="-120"/>
                      </a:rPr>
                      <m:t>(0,</m:t>
                    </m:r>
                    <m:r>
                      <a:rPr lang="en-US" altLang="zh-CN" sz="1400" b="0" i="0" spc="-50" smtClean="0">
                        <a:solidFill>
                          <a:srgbClr val="000000"/>
                        </a:solidFill>
                        <a:latin typeface="Cambria Math" pitchFamily="34" charset="0"/>
                        <a:ea typeface="Cambria Math" pitchFamily="34" charset="-122"/>
                        <a:cs typeface="Cambria Math" pitchFamily="34" charset="-120"/>
                      </a:rPr>
                      <m:t>𝑏</m:t>
                    </m:r>
                    <m:r>
                      <a:rPr lang="en-US" altLang="zh-CN" sz="1400" b="0" i="0" spc="-50" smtClean="0">
                        <a:solidFill>
                          <a:srgbClr val="000000"/>
                        </a:solidFill>
                        <a:latin typeface="Cambria Math" pitchFamily="34" charset="0"/>
                        <a:ea typeface="Cambria Math" pitchFamily="34" charset="-122"/>
                        <a:cs typeface="Cambria Math" pitchFamily="34" charset="-120"/>
                      </a:rPr>
                      <m:t>)</m:t>
                    </m:r>
                  </m:oMath>
                </a14:m>
                <a:r>
                  <a:rPr lang="en-US" altLang="zh-CN" sz="1400" b="0" i="0" spc="-50" dirty="0">
                    <a:solidFill>
                      <a:srgbClr val="000000"/>
                    </a:solidFill>
                    <a:latin typeface="微软雅黑" pitchFamily="34" charset="0"/>
                    <a:ea typeface="楷体" pitchFamily="34" charset="-122"/>
                    <a:cs typeface="微软雅黑" pitchFamily="34" charset="-120"/>
                  </a:rPr>
                  <a:t>关于点</a:t>
                </a:r>
                <a14:m>
                  <m:oMath xmlns:m="http://schemas.openxmlformats.org/officeDocument/2006/math">
                    <m:r>
                      <a:rPr lang="en-US" altLang="zh-CN" sz="1400" b="0" i="0" spc="-50" smtClean="0">
                        <a:solidFill>
                          <a:srgbClr val="000000"/>
                        </a:solidFill>
                        <a:latin typeface="Cambria Math" pitchFamily="34" charset="0"/>
                        <a:ea typeface="Cambria Math" pitchFamily="34" charset="-122"/>
                        <a:cs typeface="Cambria Math" pitchFamily="34" charset="-120"/>
                      </a:rPr>
                      <m:t>(−1,2)</m:t>
                    </m:r>
                  </m:oMath>
                </a14:m>
                <a:r>
                  <a:rPr lang="en-US" altLang="zh-CN" sz="1400" b="0" i="0" spc="-50" dirty="0">
                    <a:solidFill>
                      <a:srgbClr val="000000"/>
                    </a:solidFill>
                    <a:latin typeface="微软雅黑" pitchFamily="34" charset="0"/>
                    <a:ea typeface="楷体" pitchFamily="34" charset="-122"/>
                    <a:cs typeface="微软雅黑" pitchFamily="34" charset="-120"/>
                  </a:rPr>
                  <a:t>的对称点的坐标为</a:t>
                </a:r>
                <a14:m>
                  <m:oMath xmlns:m="http://schemas.openxmlformats.org/officeDocument/2006/math">
                    <m:r>
                      <a:rPr lang="en-US" altLang="zh-CN" sz="1400" b="0" i="0" spc="-50" smtClean="0">
                        <a:solidFill>
                          <a:srgbClr val="000000"/>
                        </a:solidFill>
                        <a:latin typeface="Cambria Math" pitchFamily="34" charset="0"/>
                        <a:ea typeface="Cambria Math" pitchFamily="34" charset="-122"/>
                        <a:cs typeface="Cambria Math" pitchFamily="34" charset="-120"/>
                      </a:rPr>
                      <m:t>(</m:t>
                    </m:r>
                    <m:r>
                      <a:rPr lang="en-US" altLang="zh-CN" sz="1400" b="0" i="0" spc="-50" smtClean="0">
                        <a:solidFill>
                          <a:srgbClr val="000000"/>
                        </a:solidFill>
                        <a:latin typeface="Cambria Math" pitchFamily="34" charset="0"/>
                        <a:ea typeface="Cambria Math" pitchFamily="34" charset="-122"/>
                        <a:cs typeface="Cambria Math" pitchFamily="34" charset="-120"/>
                      </a:rPr>
                      <m:t>𝑚</m:t>
                    </m:r>
                    <m:r>
                      <a:rPr lang="en-US" altLang="zh-CN" sz="1400" b="0" i="0" spc="-50" smtClean="0">
                        <a:solidFill>
                          <a:srgbClr val="000000"/>
                        </a:solidFill>
                        <a:latin typeface="Cambria Math" pitchFamily="34" charset="0"/>
                        <a:ea typeface="Cambria Math" pitchFamily="34" charset="-122"/>
                        <a:cs typeface="Cambria Math" pitchFamily="34" charset="-120"/>
                      </a:rPr>
                      <m:t>,</m:t>
                    </m:r>
                    <m:r>
                      <a:rPr lang="en-US" altLang="zh-CN" sz="1400" b="0" i="0" spc="-50" smtClean="0">
                        <a:solidFill>
                          <a:srgbClr val="000000"/>
                        </a:solidFill>
                        <a:latin typeface="Cambria Math" pitchFamily="34" charset="0"/>
                        <a:ea typeface="Cambria Math" pitchFamily="34" charset="-122"/>
                        <a:cs typeface="Cambria Math" pitchFamily="34" charset="-120"/>
                      </a:rPr>
                      <m:t>𝑛</m:t>
                    </m:r>
                    <m:r>
                      <a:rPr lang="en-US" altLang="zh-CN" sz="1400" b="0" i="0" spc="-50" smtClean="0">
                        <a:solidFill>
                          <a:srgbClr val="000000"/>
                        </a:solidFill>
                        <a:latin typeface="Cambria Math" pitchFamily="34" charset="0"/>
                        <a:ea typeface="Cambria Math" pitchFamily="34" charset="-122"/>
                        <a:cs typeface="Cambria Math" pitchFamily="34" charset="-120"/>
                      </a:rPr>
                      <m:t>)</m:t>
                    </m:r>
                  </m:oMath>
                </a14:m>
                <a:r>
                  <a:rPr lang="en-US" altLang="zh-CN" sz="1400" b="0" i="0" spc="-50" dirty="0">
                    <a:solidFill>
                      <a:srgbClr val="000000"/>
                    </a:solidFill>
                    <a:latin typeface="微软雅黑" pitchFamily="34" charset="0"/>
                    <a:ea typeface="微软雅黑" pitchFamily="34" charset="-122"/>
                    <a:cs typeface="微软雅黑" pitchFamily="34" charset="-120"/>
                  </a:rPr>
                  <a:t>，</a:t>
                </a:r>
                <a:r>
                  <a:rPr lang="en-US" altLang="zh-CN" sz="1400" b="0" i="0" spc="-50" dirty="0">
                    <a:solidFill>
                      <a:srgbClr val="000000"/>
                    </a:solidFill>
                    <a:latin typeface="微软雅黑" pitchFamily="34" charset="0"/>
                    <a:ea typeface="楷体" pitchFamily="34" charset="-122"/>
                    <a:cs typeface="微软雅黑" pitchFamily="34" charset="-120"/>
                  </a:rPr>
                  <a:t>根据对称点在</a:t>
                </a:r>
                <a14:m>
                  <m:oMath xmlns:m="http://schemas.openxmlformats.org/officeDocument/2006/math">
                    <m:r>
                      <a:rPr lang="en-US" altLang="zh-CN" sz="1400" b="0" i="0" spc="-50" smtClean="0">
                        <a:solidFill>
                          <a:srgbClr val="000000"/>
                        </a:solidFill>
                        <a:latin typeface="Cambria Math" pitchFamily="34" charset="0"/>
                        <a:ea typeface="Cambria Math" pitchFamily="34" charset="-122"/>
                        <a:cs typeface="Cambria Math" pitchFamily="34" charset="-120"/>
                      </a:rPr>
                      <m:t>𝑓</m:t>
                    </m:r>
                    <m:r>
                      <a:rPr lang="en-US" altLang="zh-CN" sz="1400" b="0" i="0" spc="-50" smtClean="0">
                        <a:solidFill>
                          <a:srgbClr val="000000"/>
                        </a:solidFill>
                        <a:latin typeface="Cambria Math" pitchFamily="34" charset="0"/>
                        <a:ea typeface="Cambria Math" pitchFamily="34" charset="-122"/>
                        <a:cs typeface="Cambria Math" pitchFamily="34" charset="-120"/>
                      </a:rPr>
                      <m:t>(</m:t>
                    </m:r>
                    <m:r>
                      <a:rPr lang="en-US" altLang="zh-CN" sz="1400" b="0" i="0" spc="-50" smtClean="0">
                        <a:solidFill>
                          <a:srgbClr val="000000"/>
                        </a:solidFill>
                        <a:latin typeface="Cambria Math" pitchFamily="34" charset="0"/>
                        <a:ea typeface="Cambria Math" pitchFamily="34" charset="-122"/>
                        <a:cs typeface="Cambria Math" pitchFamily="34" charset="-120"/>
                      </a:rPr>
                      <m:t>𝑥</m:t>
                    </m:r>
                    <m:r>
                      <a:rPr lang="en-US" altLang="zh-CN" sz="1400" b="0" i="0" spc="-5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spc="-50" dirty="0">
                    <a:solidFill>
                      <a:srgbClr val="000000"/>
                    </a:solidFill>
                    <a:latin typeface="微软雅黑" pitchFamily="34" charset="0"/>
                    <a:ea typeface="楷体" pitchFamily="34" charset="-122"/>
                    <a:cs typeface="微软雅黑" pitchFamily="34" charset="-120"/>
                  </a:rPr>
                  <a:t>的图象上</a:t>
                </a:r>
                <a:r>
                  <a:rPr lang="en-US" altLang="zh-CN" sz="1400" b="0" i="0" spc="-50">
                    <a:solidFill>
                      <a:srgbClr val="000000"/>
                    </a:solidFill>
                    <a:latin typeface="微软雅黑" pitchFamily="34" charset="0"/>
                    <a:ea typeface="微软雅黑" pitchFamily="34" charset="-122"/>
                    <a:cs typeface="微软雅黑" pitchFamily="34" charset="-120"/>
                  </a:rPr>
                  <a:t>，</a:t>
                </a:r>
                <a:r>
                  <a:rPr lang="en-US" altLang="zh-CN" sz="1400" b="0" i="0" spc="-50">
                    <a:solidFill>
                      <a:srgbClr val="000000"/>
                    </a:solidFill>
                    <a:latin typeface="微软雅黑" pitchFamily="34" charset="0"/>
                    <a:ea typeface="楷体" pitchFamily="34" charset="-122"/>
                    <a:cs typeface="微软雅黑" pitchFamily="34" charset="-120"/>
                  </a:rPr>
                  <a:t>得到</a:t>
                </a:r>
              </a:p>
              <a:p>
                <a:pPr latinLnBrk="1">
                  <a:lnSpc>
                    <a:spcPts val="2600"/>
                  </a:lnSpc>
                </a:pPr>
                <a14:m>
                  <m:oMath xmlns:m="http://schemas.openxmlformats.org/officeDocument/2006/math">
                    <m:r>
                      <a:rPr lang="en-US" altLang="zh-CN" sz="1400" b="0" i="0" spc="-50" smtClean="0">
                        <a:solidFill>
                          <a:srgbClr val="000000"/>
                        </a:solidFill>
                        <a:latin typeface="Cambria Math" pitchFamily="34" charset="0"/>
                        <a:ea typeface="Cambria Math" pitchFamily="34" charset="-122"/>
                        <a:cs typeface="Cambria Math" pitchFamily="34" charset="-120"/>
                      </a:rPr>
                      <m:t>𝑎</m:t>
                    </m:r>
                  </m:oMath>
                </a14:m>
                <a:r>
                  <a:rPr lang="en-US" altLang="zh-CN" sz="1400" b="0" i="0" spc="-5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spc="-50" smtClean="0">
                        <a:solidFill>
                          <a:srgbClr val="000000"/>
                        </a:solidFill>
                        <a:latin typeface="Cambria Math" pitchFamily="34" charset="0"/>
                        <a:ea typeface="Cambria Math" pitchFamily="34" charset="-122"/>
                        <a:cs typeface="Cambria Math" pitchFamily="34" charset="-120"/>
                      </a:rPr>
                      <m:t>𝑏</m:t>
                    </m:r>
                  </m:oMath>
                </a14:m>
                <a:r>
                  <a:rPr lang="en-US" altLang="zh-CN" sz="1400" b="0" i="0" spc="-50" dirty="0">
                    <a:solidFill>
                      <a:srgbClr val="000000"/>
                    </a:solidFill>
                    <a:latin typeface="微软雅黑" pitchFamily="34" charset="0"/>
                    <a:ea typeface="楷体" pitchFamily="34" charset="-122"/>
                    <a:cs typeface="微软雅黑" pitchFamily="34" charset="-120"/>
                  </a:rPr>
                  <a:t>的关系式</a:t>
                </a:r>
                <a:r>
                  <a:rPr lang="en-US" altLang="zh-CN" sz="1400" b="0" i="0" spc="-50" dirty="0">
                    <a:solidFill>
                      <a:srgbClr val="000000"/>
                    </a:solidFill>
                    <a:latin typeface="微软雅黑" pitchFamily="34" charset="0"/>
                    <a:ea typeface="微软雅黑" pitchFamily="34" charset="-122"/>
                    <a:cs typeface="微软雅黑" pitchFamily="34" charset="-120"/>
                  </a:rPr>
                  <a:t>，</a:t>
                </a:r>
                <a:r>
                  <a:rPr lang="en-US" altLang="zh-CN" sz="1400" b="0" i="0" spc="-50" dirty="0">
                    <a:solidFill>
                      <a:srgbClr val="000000"/>
                    </a:solidFill>
                    <a:latin typeface="微软雅黑" pitchFamily="34" charset="0"/>
                    <a:ea typeface="楷体" pitchFamily="34" charset="-122"/>
                    <a:cs typeface="微软雅黑" pitchFamily="34" charset="-120"/>
                  </a:rPr>
                  <a:t>进而求得</a:t>
                </a:r>
                <a14:m>
                  <m:oMath xmlns:m="http://schemas.openxmlformats.org/officeDocument/2006/math">
                    <m:r>
                      <a:rPr lang="en-US" altLang="zh-CN" sz="1400" b="0" i="0" spc="-50" smtClean="0">
                        <a:solidFill>
                          <a:srgbClr val="000000"/>
                        </a:solidFill>
                        <a:latin typeface="Cambria Math" pitchFamily="34" charset="0"/>
                        <a:ea typeface="Cambria Math" pitchFamily="34" charset="-122"/>
                        <a:cs typeface="Cambria Math" pitchFamily="34" charset="-120"/>
                      </a:rPr>
                      <m:t>𝑎</m:t>
                    </m:r>
                  </m:oMath>
                </a14:m>
                <a:r>
                  <a:rPr lang="en-US" altLang="zh-CN" sz="1400" b="0" i="0" spc="-5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spc="-50" smtClean="0">
                        <a:solidFill>
                          <a:srgbClr val="000000"/>
                        </a:solidFill>
                        <a:latin typeface="Cambria Math" pitchFamily="34" charset="0"/>
                        <a:ea typeface="Cambria Math" pitchFamily="34" charset="-122"/>
                        <a:cs typeface="Cambria Math" pitchFamily="34" charset="-120"/>
                      </a:rPr>
                      <m:t>𝑏</m:t>
                    </m:r>
                  </m:oMath>
                </a14:m>
                <a:r>
                  <a:rPr lang="en-US" altLang="zh-CN" sz="1400" b="0" i="0" spc="-50" dirty="0">
                    <a:solidFill>
                      <a:srgbClr val="000000"/>
                    </a:solidFill>
                    <a:latin typeface="微软雅黑" pitchFamily="34" charset="0"/>
                    <a:ea typeface="楷体" pitchFamily="34" charset="-122"/>
                    <a:cs typeface="微软雅黑" pitchFamily="34" charset="-120"/>
                  </a:rPr>
                  <a:t>的值</a:t>
                </a:r>
                <a:r>
                  <a:rPr lang="en-US" altLang="zh-CN" sz="1400" b="0" i="0" spc="-50" dirty="0">
                    <a:solidFill>
                      <a:srgbClr val="000000"/>
                    </a:solidFill>
                    <a:latin typeface="微软雅黑" pitchFamily="34" charset="0"/>
                    <a:ea typeface="微软雅黑" pitchFamily="34" charset="-122"/>
                    <a:cs typeface="微软雅黑" pitchFamily="34" charset="-120"/>
                  </a:rPr>
                  <a:t>，</a:t>
                </a:r>
                <a:r>
                  <a:rPr lang="en-US" altLang="zh-CN" sz="1400" b="0" i="0" spc="-50" dirty="0">
                    <a:solidFill>
                      <a:srgbClr val="000000"/>
                    </a:solidFill>
                    <a:latin typeface="微软雅黑" pitchFamily="34" charset="0"/>
                    <a:ea typeface="楷体" pitchFamily="34" charset="-122"/>
                    <a:cs typeface="微软雅黑" pitchFamily="34" charset="-120"/>
                  </a:rPr>
                  <a:t>也可以直接利用攻略中三次函数的二阶导数的零点与三次函数对称中心横坐标的关系求出参数</a:t>
                </a:r>
                <a14:m>
                  <m:oMath xmlns:m="http://schemas.openxmlformats.org/officeDocument/2006/math">
                    <m:r>
                      <a:rPr lang="en-US" altLang="zh-CN" sz="1400" b="0" i="0" spc="-50" smtClean="0">
                        <a:solidFill>
                          <a:srgbClr val="00000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spc="-50">
                    <a:solidFill>
                      <a:srgbClr val="000000"/>
                    </a:solidFill>
                    <a:latin typeface="微软雅黑" pitchFamily="34" charset="0"/>
                    <a:ea typeface="楷体" pitchFamily="34" charset="-122"/>
                    <a:cs typeface="微软雅黑" pitchFamily="34" charset="-120"/>
                  </a:rPr>
                  <a:t>的值</a:t>
                </a:r>
                <a:r>
                  <a:rPr lang="en-US" altLang="zh-CN" sz="1400" b="0" i="0" spc="-50">
                    <a:solidFill>
                      <a:srgbClr val="000000"/>
                    </a:solidFill>
                    <a:latin typeface="微软雅黑" pitchFamily="34" charset="0"/>
                    <a:ea typeface="微软雅黑" pitchFamily="34" charset="-122"/>
                    <a:cs typeface="微软雅黑" pitchFamily="34" charset="-120"/>
                  </a:rPr>
                  <a:t>，</a:t>
                </a:r>
              </a:p>
              <a:p>
                <a:pPr latinLnBrk="1">
                  <a:lnSpc>
                    <a:spcPts val="2400"/>
                  </a:lnSpc>
                </a:pPr>
                <a:r>
                  <a:rPr lang="en-US" altLang="zh-CN" sz="1400" b="0" i="0" spc="-50">
                    <a:solidFill>
                      <a:srgbClr val="000000"/>
                    </a:solidFill>
                    <a:latin typeface="微软雅黑" pitchFamily="34" charset="0"/>
                    <a:ea typeface="楷体" pitchFamily="34" charset="-122"/>
                    <a:cs typeface="微软雅黑" pitchFamily="34" charset="-120"/>
                  </a:rPr>
                  <a:t>再根据对称中心</a:t>
                </a:r>
                <a14:m>
                  <m:oMath xmlns:m="http://schemas.openxmlformats.org/officeDocument/2006/math">
                    <m:r>
                      <a:rPr lang="en-US" altLang="zh-CN" sz="1400" b="0" i="0" spc="-50" smtClean="0">
                        <a:solidFill>
                          <a:srgbClr val="000000"/>
                        </a:solidFill>
                        <a:latin typeface="Cambria Math" pitchFamily="34" charset="0"/>
                        <a:ea typeface="Cambria Math" pitchFamily="34" charset="-122"/>
                        <a:cs typeface="Cambria Math" pitchFamily="34" charset="-120"/>
                      </a:rPr>
                      <m:t>(−1,2)</m:t>
                    </m:r>
                  </m:oMath>
                </a14:m>
                <a:r>
                  <a:rPr lang="en-US" altLang="zh-CN" sz="1400" b="0" i="0" spc="-50" dirty="0">
                    <a:solidFill>
                      <a:srgbClr val="000000"/>
                    </a:solidFill>
                    <a:latin typeface="微软雅黑" pitchFamily="34" charset="0"/>
                    <a:ea typeface="楷体" pitchFamily="34" charset="-122"/>
                    <a:cs typeface="微软雅黑" pitchFamily="34" charset="-120"/>
                  </a:rPr>
                  <a:t>在三次函数的图象上</a:t>
                </a:r>
                <a:r>
                  <a:rPr lang="en-US" altLang="zh-CN" sz="1400" b="0" i="0" spc="-50" dirty="0">
                    <a:solidFill>
                      <a:srgbClr val="000000"/>
                    </a:solidFill>
                    <a:latin typeface="微软雅黑" pitchFamily="34" charset="0"/>
                    <a:ea typeface="微软雅黑" pitchFamily="34" charset="-122"/>
                    <a:cs typeface="微软雅黑" pitchFamily="34" charset="-120"/>
                  </a:rPr>
                  <a:t>，</a:t>
                </a:r>
                <a:r>
                  <a:rPr lang="en-US" altLang="zh-CN" sz="1400" b="0" i="0" spc="-50" dirty="0">
                    <a:solidFill>
                      <a:srgbClr val="000000"/>
                    </a:solidFill>
                    <a:latin typeface="微软雅黑" pitchFamily="34" charset="0"/>
                    <a:ea typeface="楷体" pitchFamily="34" charset="-122"/>
                    <a:cs typeface="微软雅黑" pitchFamily="34" charset="-120"/>
                  </a:rPr>
                  <a:t>求出参数</a:t>
                </a:r>
                <a14:m>
                  <m:oMath xmlns:m="http://schemas.openxmlformats.org/officeDocument/2006/math">
                    <m:r>
                      <a:rPr lang="en-US" altLang="zh-CN" sz="1400" b="0" i="0" spc="-50" smtClean="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spc="-50" dirty="0">
                    <a:solidFill>
                      <a:srgbClr val="000000"/>
                    </a:solidFill>
                    <a:latin typeface="微软雅黑" pitchFamily="34" charset="0"/>
                    <a:ea typeface="楷体" pitchFamily="34" charset="-122"/>
                    <a:cs typeface="微软雅黑" pitchFamily="34" charset="-120"/>
                  </a:rPr>
                  <a:t>的值</a:t>
                </a:r>
                <a:r>
                  <a:rPr lang="en-US" altLang="zh-CN" sz="1400" b="0" i="0" spc="-50" dirty="0">
                    <a:solidFill>
                      <a:srgbClr val="000000"/>
                    </a:solidFill>
                    <a:latin typeface="微软雅黑" pitchFamily="34" charset="0"/>
                    <a:ea typeface="微软雅黑" pitchFamily="34" charset="-122"/>
                    <a:cs typeface="微软雅黑" pitchFamily="34" charset="-120"/>
                  </a:rPr>
                  <a:t>，</a:t>
                </a:r>
                <a:r>
                  <a:rPr lang="en-US" altLang="zh-CN" sz="1400" b="0" i="0" spc="-50" dirty="0">
                    <a:solidFill>
                      <a:srgbClr val="000000"/>
                    </a:solidFill>
                    <a:latin typeface="微软雅黑" pitchFamily="34" charset="0"/>
                    <a:ea typeface="楷体" pitchFamily="34" charset="-122"/>
                    <a:cs typeface="微软雅黑" pitchFamily="34" charset="-120"/>
                  </a:rPr>
                  <a:t>此时三次函数解析式不含参数</a:t>
                </a:r>
                <a:r>
                  <a:rPr lang="en-US" altLang="zh-CN" sz="1400" b="0" i="0" spc="-50" dirty="0">
                    <a:solidFill>
                      <a:srgbClr val="000000"/>
                    </a:solidFill>
                    <a:latin typeface="微软雅黑" pitchFamily="34" charset="0"/>
                    <a:ea typeface="微软雅黑" pitchFamily="34" charset="-122"/>
                    <a:cs typeface="微软雅黑" pitchFamily="34" charset="-120"/>
                  </a:rPr>
                  <a:t>，</a:t>
                </a:r>
                <a:r>
                  <a:rPr lang="en-US" altLang="zh-CN" sz="1400" b="0" i="0" spc="-50" dirty="0">
                    <a:solidFill>
                      <a:srgbClr val="000000"/>
                    </a:solidFill>
                    <a:latin typeface="微软雅黑" pitchFamily="34" charset="0"/>
                    <a:ea typeface="楷体" pitchFamily="34" charset="-122"/>
                    <a:cs typeface="微软雅黑" pitchFamily="34" charset="-120"/>
                  </a:rPr>
                  <a:t>根据导数的几何意义可求出切线方程</a:t>
                </a:r>
                <a:r>
                  <a:rPr lang="en-US" altLang="zh-CN" sz="1400" b="0" i="0" spc="-50" dirty="0">
                    <a:solidFill>
                      <a:srgbClr val="000000"/>
                    </a:solidFill>
                    <a:latin typeface="微软雅黑" pitchFamily="34" charset="0"/>
                    <a:ea typeface="微软雅黑" pitchFamily="34" charset="-122"/>
                    <a:cs typeface="微软雅黑" pitchFamily="34" charset="-120"/>
                  </a:rPr>
                  <a:t>.</a:t>
                </a:r>
                <a:endParaRPr lang="en-US" altLang="zh-CN" sz="1400" spc="-50" dirty="0">
                  <a:solidFill>
                    <a:srgbClr val="000000"/>
                  </a:solidFill>
                </a:endParaRPr>
              </a:p>
            </p:txBody>
          </p:sp>
        </mc:Choice>
        <mc:Fallback>
          <p:sp>
            <p:nvSpPr>
              <p:cNvPr id="4" name="QB_4_EX.15_1#530a075ec?vop=1&amp;pid=292181f90&amp;color=0,0,0&amp;bbb=1&amp;hb=1"/>
              <p:cNvSpPr>
                <a:spLocks noRot="1" noChangeAspect="1" noMove="1" noResize="1" noEditPoints="1" noAdjustHandles="1" noChangeArrowheads="1" noChangeShapeType="1" noTextEdit="1"/>
              </p:cNvSpPr>
              <p:nvPr/>
            </p:nvSpPr>
            <p:spPr>
              <a:xfrm>
                <a:off x="832104" y="1370195"/>
                <a:ext cx="10533888" cy="1262698"/>
              </a:xfrm>
              <a:prstGeom prst="rect">
                <a:avLst/>
              </a:prstGeom>
              <a:blipFill>
                <a:blip r:embed="rId5"/>
                <a:stretch>
                  <a:fillRect l="-1042" r="-58" b="-869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AS.16_1#530a075ec?vop=1&amp;pid=292181f90&amp;color=0,0,0&amp;bt=1&amp;bbb=1&amp;hb=1"/>
              <p:cNvSpPr/>
              <p:nvPr/>
            </p:nvSpPr>
            <p:spPr>
              <a:xfrm>
                <a:off x="832104" y="1080000"/>
                <a:ext cx="10533888" cy="4889500"/>
              </a:xfrm>
              <a:prstGeom prst="rect">
                <a:avLst/>
              </a:prstGeom>
              <a:noFill/>
              <a:ln/>
            </p:spPr>
            <p:txBody>
              <a:bodyPr wrap="none" lIns="0" tIns="0" rIns="0" bIns="0" rtlCol="0" anchor="t"/>
              <a:lstStyle/>
              <a:p>
                <a:pPr algn="l" latinLnBrk="1">
                  <a:lnSpc>
                    <a:spcPts val="2600"/>
                  </a:lnSpc>
                </a:pPr>
                <a:r>
                  <a:rPr lang="en-US" altLang="zh-CN" sz="1400" b="1" i="0" dirty="0">
                    <a:solidFill>
                      <a:srgbClr val="00A0AF"/>
                    </a:solidFill>
                    <a:latin typeface="微软雅黑" pitchFamily="34" charset="0"/>
                    <a:ea typeface="微软雅黑" pitchFamily="34" charset="-122"/>
                    <a:cs typeface="微软雅黑" pitchFamily="34" charset="-120"/>
                  </a:rPr>
                  <a:t>攻略解析</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A0AF"/>
                    </a:solidFill>
                    <a:latin typeface="微软雅黑" pitchFamily="34" charset="0"/>
                    <a:ea typeface="微软雅黑" pitchFamily="34" charset="-122"/>
                    <a:cs typeface="微软雅黑" pitchFamily="34" charset="-120"/>
                  </a:rPr>
                  <a:t>（</a:t>
                </a:r>
                <a:r>
                  <a:rPr lang="en-US" altLang="zh-CN" sz="1400" b="0" i="0" dirty="0">
                    <a:solidFill>
                      <a:srgbClr val="00A0AF"/>
                    </a:solidFill>
                    <a:latin typeface="微软雅黑" pitchFamily="34" charset="0"/>
                    <a:ea typeface="楷体" pitchFamily="34" charset="-122"/>
                    <a:cs typeface="微软雅黑" pitchFamily="34" charset="-120"/>
                  </a:rPr>
                  <a:t>方法一</a:t>
                </a:r>
                <a:r>
                  <a:rPr lang="en-US" altLang="zh-CN" sz="1400" b="0" i="0" dirty="0">
                    <a:solidFill>
                      <a:srgbClr val="00A0AF"/>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因为</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𝑎</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𝑥</m:t>
                        </m:r>
                      </m:e>
                      <m:sup>
                        <m:r>
                          <a:rPr lang="en-US" altLang="zh-CN" sz="1400" b="0" i="0">
                            <a:solidFill>
                              <a:srgbClr val="000000"/>
                            </a:solidFill>
                            <a:latin typeface="Cambria Math" pitchFamily="34" charset="0"/>
                            <a:ea typeface="Cambria Math" pitchFamily="34" charset="-122"/>
                            <a:cs typeface="Cambria Math" pitchFamily="34" charset="-120"/>
                          </a:rPr>
                          <m:t>3</m:t>
                        </m:r>
                      </m:sup>
                    </m:sSup>
                    <m:r>
                      <a:rPr lang="en-US" altLang="zh-CN" sz="1400" b="0" i="0">
                        <a:solidFill>
                          <a:srgbClr val="000000"/>
                        </a:solidFill>
                        <a:latin typeface="Cambria Math" pitchFamily="34" charset="0"/>
                        <a:ea typeface="Cambria Math" pitchFamily="34" charset="-122"/>
                        <a:cs typeface="Cambria Math" pitchFamily="34" charset="-120"/>
                      </a:rPr>
                      <m:t>+3</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𝑥</m:t>
                        </m:r>
                      </m:e>
                      <m:sup>
                        <m:r>
                          <a:rPr lang="en-US" altLang="zh-CN" sz="1400" b="0" i="0">
                            <a:solidFill>
                              <a:srgbClr val="000000"/>
                            </a:solidFill>
                            <a:latin typeface="Cambria Math" pitchFamily="34" charset="0"/>
                            <a:ea typeface="Cambria Math" pitchFamily="34" charset="-122"/>
                            <a:cs typeface="Cambria Math" pitchFamily="34" charset="-120"/>
                          </a:rPr>
                          <m:t>2</m:t>
                        </m:r>
                      </m:sup>
                    </m:sSup>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𝑏</m:t>
                    </m:r>
                  </m:oMath>
                </a14:m>
                <a:r>
                  <a:rPr lang="en-US" altLang="zh-CN" sz="1400" b="0" i="0" dirty="0">
                    <a:solidFill>
                      <a:srgbClr val="000000"/>
                    </a:solidFill>
                    <a:latin typeface="微软雅黑" pitchFamily="34" charset="0"/>
                    <a:ea typeface="楷体" pitchFamily="34" charset="-122"/>
                    <a:cs typeface="微软雅黑" pitchFamily="34" charset="-120"/>
                  </a:rPr>
                  <a:t>图象的对称中心是</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600"/>
                  </a:lnSpc>
                </a:pPr>
                <a:r>
                  <a:rPr lang="en-US" altLang="zh-CN" sz="1400" b="0" i="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𝑎</m:t>
                    </m:r>
                    <m:r>
                      <a:rPr lang="en-US" altLang="zh-CN" sz="1400" b="0" i="0">
                        <a:solidFill>
                          <a:srgbClr val="000000"/>
                        </a:solidFill>
                        <a:latin typeface="Cambria Math" pitchFamily="34" charset="0"/>
                        <a:ea typeface="Cambria Math" pitchFamily="34" charset="-122"/>
                        <a:cs typeface="Cambria Math" pitchFamily="34" charset="-120"/>
                      </a:rPr>
                      <m:t>+3+</m:t>
                    </m:r>
                    <m:r>
                      <a:rPr lang="en-US" altLang="zh-CN" sz="1400" b="0" i="0">
                        <a:solidFill>
                          <a:srgbClr val="000000"/>
                        </a:solidFill>
                        <a:latin typeface="Cambria Math" pitchFamily="34" charset="0"/>
                        <a:ea typeface="Cambria Math" pitchFamily="34" charset="-122"/>
                        <a:cs typeface="Cambria Math" pitchFamily="34" charset="-120"/>
                      </a:rPr>
                      <m:t>𝑏</m:t>
                    </m:r>
                    <m:r>
                      <a:rPr lang="en-US" altLang="zh-CN" sz="1400" b="0" i="0">
                        <a:solidFill>
                          <a:srgbClr val="000000"/>
                        </a:solidFill>
                        <a:latin typeface="Cambria Math" pitchFamily="34" charset="0"/>
                        <a:ea typeface="Cambria Math" pitchFamily="34" charset="-122"/>
                        <a:cs typeface="Cambria Math" pitchFamily="34" charset="-120"/>
                      </a:rPr>
                      <m:t>=2</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则</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𝑏</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𝑎</m:t>
                    </m:r>
                    <m:r>
                      <a:rPr lang="en-US" altLang="zh-CN" sz="1400" b="0" i="0">
                        <a:solidFill>
                          <a:srgbClr val="000000"/>
                        </a:solidFill>
                        <a:latin typeface="Cambria Math" pitchFamily="34" charset="0"/>
                        <a:ea typeface="Cambria Math" pitchFamily="34" charset="-122"/>
                        <a:cs typeface="Cambria Math" pitchFamily="34" charset="-120"/>
                      </a:rPr>
                      <m:t>=−1.</m:t>
                    </m:r>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(0)=</m:t>
                    </m:r>
                    <m:r>
                      <a:rPr lang="en-US" altLang="zh-CN" sz="14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600"/>
                  </a:lnSpc>
                </a:pPr>
                <a:r>
                  <a:rPr lang="en-US" altLang="zh-CN" sz="1400" b="0" i="0">
                    <a:solidFill>
                      <a:srgbClr val="000000"/>
                    </a:solidFill>
                    <a:latin typeface="微软雅黑" pitchFamily="34" charset="0"/>
                    <a:ea typeface="楷体" pitchFamily="34" charset="-122"/>
                    <a:cs typeface="微软雅黑" pitchFamily="34" charset="-120"/>
                  </a:rPr>
                  <a:t>设点</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(0,</m:t>
                    </m:r>
                    <m:r>
                      <a:rPr lang="en-US" altLang="zh-CN" sz="1400" b="0" i="0">
                        <a:solidFill>
                          <a:srgbClr val="000000"/>
                        </a:solidFill>
                        <a:latin typeface="Cambria Math" pitchFamily="34" charset="0"/>
                        <a:ea typeface="Cambria Math" pitchFamily="34" charset="-122"/>
                        <a:cs typeface="Cambria Math" pitchFamily="34" charset="-120"/>
                      </a:rPr>
                      <m:t>𝑏</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楷体" pitchFamily="34" charset="-122"/>
                    <a:cs typeface="微软雅黑" pitchFamily="34" charset="-120"/>
                  </a:rPr>
                  <a:t>关于点</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(−1,2)</m:t>
                    </m:r>
                  </m:oMath>
                </a14:m>
                <a:r>
                  <a:rPr lang="en-US" altLang="zh-CN" sz="1400" b="0" i="0" dirty="0">
                    <a:solidFill>
                      <a:srgbClr val="000000"/>
                    </a:solidFill>
                    <a:latin typeface="微软雅黑" pitchFamily="34" charset="0"/>
                    <a:ea typeface="楷体" pitchFamily="34" charset="-122"/>
                    <a:cs typeface="微软雅黑" pitchFamily="34" charset="-120"/>
                  </a:rPr>
                  <a:t>的对称点的坐标为</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𝑚</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𝑛</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3700"/>
                  </a:lnSpc>
                </a:pPr>
                <a:r>
                  <a:rPr lang="en-US" altLang="zh-CN" sz="1400" b="0" i="0">
                    <a:solidFill>
                      <a:srgbClr val="000000"/>
                    </a:solidFill>
                    <a:latin typeface="微软雅黑" pitchFamily="34" charset="0"/>
                    <a:ea typeface="楷体" pitchFamily="34" charset="-122"/>
                    <a:cs typeface="微软雅黑" pitchFamily="34" charset="-120"/>
                  </a:rPr>
                  <a:t>则</a:t>
                </a:r>
                <a14:m>
                  <m:oMath xmlns:m="http://schemas.openxmlformats.org/officeDocument/2006/math">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𝑚</m:t>
                        </m:r>
                        <m:r>
                          <a:rPr lang="en-US" altLang="zh-CN" sz="1400" b="0" i="0">
                            <a:solidFill>
                              <a:srgbClr val="000000"/>
                            </a:solidFill>
                            <a:latin typeface="Cambria Math" pitchFamily="34" charset="0"/>
                            <a:ea typeface="Cambria Math" pitchFamily="34" charset="-122"/>
                            <a:cs typeface="Cambria Math" pitchFamily="34" charset="-120"/>
                          </a:rPr>
                          <m:t>+0</m:t>
                        </m:r>
                      </m:num>
                      <m:den>
                        <m:r>
                          <a:rPr lang="en-US" altLang="zh-CN" sz="1400" b="0" i="0">
                            <a:solidFill>
                              <a:srgbClr val="000000"/>
                            </a:solidFill>
                            <a:latin typeface="Cambria Math" pitchFamily="34" charset="0"/>
                            <a:ea typeface="Cambria Math" pitchFamily="34" charset="-122"/>
                            <a:cs typeface="Cambria Math" pitchFamily="34" charset="-120"/>
                          </a:rPr>
                          <m:t>2</m:t>
                        </m:r>
                      </m:den>
                    </m:f>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𝑛</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𝑏</m:t>
                        </m:r>
                      </m:num>
                      <m:den>
                        <m:r>
                          <a:rPr lang="en-US" altLang="zh-CN" sz="1400" b="0" i="0">
                            <a:solidFill>
                              <a:srgbClr val="000000"/>
                            </a:solidFill>
                            <a:latin typeface="Cambria Math" pitchFamily="34" charset="0"/>
                            <a:ea typeface="Cambria Math" pitchFamily="34" charset="-122"/>
                            <a:cs typeface="Cambria Math" pitchFamily="34" charset="-120"/>
                          </a:rPr>
                          <m:t>2</m:t>
                        </m:r>
                      </m:den>
                    </m:f>
                    <m:r>
                      <a:rPr lang="en-US" altLang="zh-CN" sz="1400" b="0" i="0">
                        <a:solidFill>
                          <a:srgbClr val="000000"/>
                        </a:solidFill>
                        <a:latin typeface="Cambria Math" pitchFamily="34" charset="0"/>
                        <a:ea typeface="Cambria Math" pitchFamily="34" charset="-122"/>
                        <a:cs typeface="Cambria Math" pitchFamily="34" charset="-120"/>
                      </a:rPr>
                      <m:t>=2</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可得</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𝑚</m:t>
                    </m:r>
                    <m:r>
                      <a:rPr lang="en-US" altLang="zh-CN" sz="1400" b="0" i="0">
                        <a:solidFill>
                          <a:srgbClr val="000000"/>
                        </a:solidFill>
                        <a:latin typeface="Cambria Math" pitchFamily="34" charset="0"/>
                        <a:ea typeface="Cambria Math" pitchFamily="34" charset="-122"/>
                        <a:cs typeface="Cambria Math" pitchFamily="34" charset="-120"/>
                      </a:rPr>
                      <m:t>=−2</m:t>
                    </m:r>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𝑛</m:t>
                    </m:r>
                    <m:r>
                      <a:rPr lang="en-US" altLang="zh-CN" sz="1400" b="0" i="0">
                        <a:solidFill>
                          <a:srgbClr val="000000"/>
                        </a:solidFill>
                        <a:latin typeface="Cambria Math" pitchFamily="34" charset="0"/>
                        <a:ea typeface="Cambria Math" pitchFamily="34" charset="-122"/>
                        <a:cs typeface="Cambria Math" pitchFamily="34" charset="-120"/>
                      </a:rPr>
                      <m:t>=4−</m:t>
                    </m:r>
                    <m:r>
                      <a:rPr lang="en-US" altLang="zh-CN" sz="14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600"/>
                  </a:lnSpc>
                </a:pPr>
                <a:r>
                  <a:rPr lang="en-US" altLang="zh-CN" sz="1400" b="0" i="0">
                    <a:solidFill>
                      <a:srgbClr val="000000"/>
                    </a:solidFill>
                    <a:latin typeface="微软雅黑" pitchFamily="34" charset="0"/>
                    <a:ea typeface="楷体" pitchFamily="34" charset="-122"/>
                    <a:cs typeface="微软雅黑" pitchFamily="34" charset="-120"/>
                  </a:rPr>
                  <a:t>所以点</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(−2,4−</m:t>
                    </m:r>
                    <m:r>
                      <a:rPr lang="en-US" altLang="zh-CN" sz="1400" b="0" i="0">
                        <a:solidFill>
                          <a:srgbClr val="000000"/>
                        </a:solidFill>
                        <a:latin typeface="Cambria Math" pitchFamily="34" charset="0"/>
                        <a:ea typeface="Cambria Math" pitchFamily="34" charset="-122"/>
                        <a:cs typeface="Cambria Math" pitchFamily="34" charset="-120"/>
                      </a:rPr>
                      <m:t>𝑏</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楷体" pitchFamily="34" charset="-122"/>
                    <a:cs typeface="微软雅黑" pitchFamily="34" charset="-120"/>
                  </a:rPr>
                  <a:t>在</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的图象上</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600"/>
                  </a:lnSpc>
                </a:pPr>
                <a:r>
                  <a:rPr lang="en-US" altLang="zh-CN" sz="1400" b="0" i="0">
                    <a:solidFill>
                      <a:srgbClr val="000000"/>
                    </a:solidFill>
                    <a:latin typeface="微软雅黑" pitchFamily="34" charset="0"/>
                    <a:ea typeface="楷体" pitchFamily="34" charset="-122"/>
                    <a:cs typeface="微软雅黑" pitchFamily="34" charset="-120"/>
                  </a:rPr>
                  <a:t>则</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4−</m:t>
                    </m:r>
                    <m:r>
                      <a:rPr lang="en-US" altLang="zh-CN" sz="1400" b="0" i="0">
                        <a:solidFill>
                          <a:srgbClr val="000000"/>
                        </a:solidFill>
                        <a:latin typeface="Cambria Math" pitchFamily="34" charset="0"/>
                        <a:ea typeface="Cambria Math" pitchFamily="34" charset="-122"/>
                        <a:cs typeface="Cambria Math" pitchFamily="34" charset="-120"/>
                      </a:rPr>
                      <m:t>𝑏</m:t>
                    </m:r>
                    <m:r>
                      <a:rPr lang="en-US" altLang="zh-CN" sz="1400" b="0" i="0">
                        <a:solidFill>
                          <a:srgbClr val="000000"/>
                        </a:solidFill>
                        <a:latin typeface="Cambria Math" pitchFamily="34" charset="0"/>
                        <a:ea typeface="Cambria Math" pitchFamily="34" charset="-122"/>
                        <a:cs typeface="Cambria Math" pitchFamily="34" charset="-120"/>
                      </a:rPr>
                      <m:t>=−8</m:t>
                    </m:r>
                    <m:r>
                      <a:rPr lang="en-US" altLang="zh-CN" sz="1400" b="0" i="0">
                        <a:solidFill>
                          <a:srgbClr val="000000"/>
                        </a:solidFill>
                        <a:latin typeface="Cambria Math" pitchFamily="34" charset="0"/>
                        <a:ea typeface="Cambria Math" pitchFamily="34" charset="-122"/>
                        <a:cs typeface="Cambria Math" pitchFamily="34" charset="-120"/>
                      </a:rPr>
                      <m:t>𝑎</m:t>
                    </m:r>
                    <m:r>
                      <a:rPr lang="en-US" altLang="zh-CN" sz="1400" b="0" i="0">
                        <a:solidFill>
                          <a:srgbClr val="000000"/>
                        </a:solidFill>
                        <a:latin typeface="Cambria Math" pitchFamily="34" charset="0"/>
                        <a:ea typeface="Cambria Math" pitchFamily="34" charset="-122"/>
                        <a:cs typeface="Cambria Math" pitchFamily="34" charset="-120"/>
                      </a:rPr>
                      <m:t>+3×4+</m:t>
                    </m:r>
                    <m:r>
                      <a:rPr lang="en-US" altLang="zh-CN" sz="1400" b="0" i="0">
                        <a:solidFill>
                          <a:srgbClr val="000000"/>
                        </a:solidFill>
                        <a:latin typeface="Cambria Math" pitchFamily="34" charset="0"/>
                        <a:ea typeface="Cambria Math" pitchFamily="34" charset="-122"/>
                        <a:cs typeface="Cambria Math" pitchFamily="34" charset="-120"/>
                      </a:rPr>
                      <m:t>𝑏</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可得</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𝑏</m:t>
                    </m:r>
                    <m:r>
                      <a:rPr lang="en-US" altLang="zh-CN" sz="1400" b="0" i="0">
                        <a:solidFill>
                          <a:srgbClr val="000000"/>
                        </a:solidFill>
                        <a:latin typeface="Cambria Math" pitchFamily="34" charset="0"/>
                        <a:ea typeface="Cambria Math" pitchFamily="34" charset="-122"/>
                        <a:cs typeface="Cambria Math" pitchFamily="34" charset="-120"/>
                      </a:rPr>
                      <m:t>=4</m:t>
                    </m:r>
                    <m:r>
                      <a:rPr lang="en-US" altLang="zh-CN" sz="1400" b="0" i="0">
                        <a:solidFill>
                          <a:srgbClr val="000000"/>
                        </a:solidFill>
                        <a:latin typeface="Cambria Math" pitchFamily="34" charset="0"/>
                        <a:ea typeface="Cambria Math" pitchFamily="34" charset="-122"/>
                        <a:cs typeface="Cambria Math" pitchFamily="34" charset="-120"/>
                      </a:rPr>
                      <m:t>𝑎</m:t>
                    </m:r>
                    <m:r>
                      <a:rPr lang="en-US" altLang="zh-CN" sz="1400" b="0" i="0">
                        <a:solidFill>
                          <a:srgbClr val="00000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4200"/>
                  </a:lnSpc>
                </a:pPr>
                <a:r>
                  <a:rPr lang="en-US" altLang="zh-CN" sz="1400" b="0" i="0">
                    <a:solidFill>
                      <a:srgbClr val="000000"/>
                    </a:solidFill>
                    <a:latin typeface="微软雅黑" pitchFamily="34" charset="0"/>
                    <a:ea typeface="楷体" pitchFamily="34" charset="-122"/>
                    <a:cs typeface="微软雅黑" pitchFamily="34" charset="-120"/>
                  </a:rPr>
                  <a:t>由</a:t>
                </a:r>
                <a14:m>
                  <m:oMath xmlns:m="http://schemas.openxmlformats.org/officeDocument/2006/math">
                    <m:d>
                      <m:dPr>
                        <m:begChr m:val="{"/>
                        <m:endChr m:val=""/>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dPr>
                      <m:e>
                        <m:eqArr>
                          <m:eqArr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eqArrPr>
                          <m:e>
                            <m:r>
                              <a:rPr lang="en-US" altLang="zh-CN" sz="1400" b="0" i="0" dirty="0">
                                <a:solidFill>
                                  <a:srgbClr val="000000"/>
                                </a:solidFill>
                                <a:latin typeface="Cambria Math" panose="02040503050406030204" pitchFamily="18" charset="0"/>
                                <a:ea typeface="微软雅黑" pitchFamily="34" charset="-122"/>
                                <a:cs typeface="微软雅黑" pitchFamily="34" charset="-120"/>
                              </a:rPr>
                              <m:t>&amp;</m:t>
                            </m:r>
                            <m:r>
                              <a:rPr lang="en-US" altLang="zh-CN" sz="1400" b="0" i="0">
                                <a:solidFill>
                                  <a:srgbClr val="000000"/>
                                </a:solidFill>
                                <a:latin typeface="Cambria Math" pitchFamily="34" charset="0"/>
                                <a:ea typeface="Cambria Math" pitchFamily="34" charset="-122"/>
                                <a:cs typeface="Cambria Math" pitchFamily="34" charset="-120"/>
                              </a:rPr>
                              <m:t>𝑏</m:t>
                            </m:r>
                            <m:r>
                              <a:rPr lang="en-US" altLang="zh-CN" sz="1400" b="0" i="0">
                                <a:solidFill>
                                  <a:srgbClr val="000000"/>
                                </a:solidFill>
                                <a:latin typeface="Cambria Math" pitchFamily="34" charset="0"/>
                                <a:ea typeface="Cambria Math" pitchFamily="34" charset="-122"/>
                                <a:cs typeface="Cambria Math" pitchFamily="34" charset="-120"/>
                              </a:rPr>
                              <m:t>=4</m:t>
                            </m:r>
                            <m:r>
                              <a:rPr lang="en-US" altLang="zh-CN" sz="1400" b="0" i="0">
                                <a:solidFill>
                                  <a:srgbClr val="000000"/>
                                </a:solidFill>
                                <a:latin typeface="Cambria Math" pitchFamily="34" charset="0"/>
                                <a:ea typeface="Cambria Math" pitchFamily="34" charset="-122"/>
                                <a:cs typeface="Cambria Math" pitchFamily="34" charset="-120"/>
                              </a:rPr>
                              <m:t>𝑎</m:t>
                            </m:r>
                            <m:r>
                              <a:rPr lang="en-US" altLang="zh-CN" sz="1400" b="0" i="0">
                                <a:solidFill>
                                  <a:srgbClr val="000000"/>
                                </a:solidFill>
                                <a:latin typeface="Cambria Math" pitchFamily="34" charset="0"/>
                                <a:ea typeface="Cambria Math" pitchFamily="34" charset="-122"/>
                                <a:cs typeface="Cambria Math" pitchFamily="34" charset="-120"/>
                              </a:rPr>
                              <m:t>−4,</m:t>
                            </m:r>
                          </m:e>
                          <m:e>
                            <m:r>
                              <a:rPr lang="en-US" altLang="zh-CN" sz="1400" b="0" i="0" dirty="0">
                                <a:solidFill>
                                  <a:srgbClr val="000000"/>
                                </a:solidFill>
                                <a:latin typeface="Cambria Math" panose="02040503050406030204" pitchFamily="18" charset="0"/>
                                <a:ea typeface="微软雅黑" pitchFamily="34" charset="-122"/>
                                <a:cs typeface="微软雅黑" pitchFamily="34" charset="-120"/>
                              </a:rPr>
                              <m:t>&amp;</m:t>
                            </m:r>
                            <m:r>
                              <a:rPr lang="en-US" altLang="zh-CN" sz="1400" b="0" i="0">
                                <a:solidFill>
                                  <a:srgbClr val="000000"/>
                                </a:solidFill>
                                <a:latin typeface="Cambria Math" pitchFamily="34" charset="0"/>
                                <a:ea typeface="Cambria Math" pitchFamily="34" charset="-122"/>
                                <a:cs typeface="Cambria Math" pitchFamily="34" charset="-120"/>
                              </a:rPr>
                              <m:t>𝑏</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𝑎</m:t>
                            </m:r>
                            <m:r>
                              <a:rPr lang="en-US" altLang="zh-CN" sz="1400" b="0" i="0">
                                <a:solidFill>
                                  <a:srgbClr val="000000"/>
                                </a:solidFill>
                                <a:latin typeface="Cambria Math" pitchFamily="34" charset="0"/>
                                <a:ea typeface="Cambria Math" pitchFamily="34" charset="-122"/>
                                <a:cs typeface="Cambria Math" pitchFamily="34" charset="-120"/>
                              </a:rPr>
                              <m:t>=−1,</m:t>
                            </m:r>
                          </m:e>
                        </m:eqArr>
                      </m:e>
                    </m:d>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解得</a:t>
                </a:r>
                <a14:m>
                  <m:oMath xmlns:m="http://schemas.openxmlformats.org/officeDocument/2006/math">
                    <m:d>
                      <m:dPr>
                        <m:begChr m:val="{"/>
                        <m:endChr m:val=""/>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dPr>
                      <m:e>
                        <m:eqArr>
                          <m:eqArr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eqArrPr>
                          <m:e>
                            <m:r>
                              <a:rPr lang="en-US" altLang="zh-CN" sz="1400" b="0" i="0" dirty="0">
                                <a:solidFill>
                                  <a:srgbClr val="000000"/>
                                </a:solidFill>
                                <a:latin typeface="Cambria Math" panose="02040503050406030204" pitchFamily="18" charset="0"/>
                                <a:ea typeface="微软雅黑" pitchFamily="34" charset="-122"/>
                                <a:cs typeface="微软雅黑" pitchFamily="34" charset="-120"/>
                              </a:rPr>
                              <m:t>&amp;</m:t>
                            </m:r>
                            <m:r>
                              <a:rPr lang="en-US" altLang="zh-CN" sz="1400" b="0" i="0">
                                <a:solidFill>
                                  <a:srgbClr val="000000"/>
                                </a:solidFill>
                                <a:latin typeface="Cambria Math" pitchFamily="34" charset="0"/>
                                <a:ea typeface="Cambria Math" pitchFamily="34" charset="-122"/>
                                <a:cs typeface="Cambria Math" pitchFamily="34" charset="-120"/>
                              </a:rPr>
                              <m:t>𝑎</m:t>
                            </m:r>
                            <m:r>
                              <a:rPr lang="en-US" altLang="zh-CN" sz="1400" b="0" i="0">
                                <a:solidFill>
                                  <a:srgbClr val="000000"/>
                                </a:solidFill>
                                <a:latin typeface="Cambria Math" pitchFamily="34" charset="0"/>
                                <a:ea typeface="Cambria Math" pitchFamily="34" charset="-122"/>
                                <a:cs typeface="Cambria Math" pitchFamily="34" charset="-120"/>
                              </a:rPr>
                              <m:t>=1,</m:t>
                            </m:r>
                          </m:e>
                          <m:e>
                            <m:r>
                              <a:rPr lang="en-US" altLang="zh-CN" sz="1400" b="0" i="0" dirty="0">
                                <a:solidFill>
                                  <a:srgbClr val="000000"/>
                                </a:solidFill>
                                <a:latin typeface="Cambria Math" panose="02040503050406030204" pitchFamily="18" charset="0"/>
                                <a:ea typeface="微软雅黑" pitchFamily="34" charset="-122"/>
                                <a:cs typeface="微软雅黑" pitchFamily="34" charset="-120"/>
                              </a:rPr>
                              <m:t>&amp;</m:t>
                            </m:r>
                            <m:r>
                              <a:rPr lang="en-US" altLang="zh-CN" sz="1400" b="0" i="0">
                                <a:solidFill>
                                  <a:srgbClr val="000000"/>
                                </a:solidFill>
                                <a:latin typeface="Cambria Math" pitchFamily="34" charset="0"/>
                                <a:ea typeface="Cambria Math" pitchFamily="34" charset="-122"/>
                                <a:cs typeface="Cambria Math" pitchFamily="34" charset="-120"/>
                              </a:rPr>
                              <m:t>𝑏</m:t>
                            </m:r>
                            <m:r>
                              <a:rPr lang="en-US" altLang="zh-CN" sz="1400" b="0" i="0">
                                <a:solidFill>
                                  <a:srgbClr val="000000"/>
                                </a:solidFill>
                                <a:latin typeface="Cambria Math" pitchFamily="34" charset="0"/>
                                <a:ea typeface="Cambria Math" pitchFamily="34" charset="-122"/>
                                <a:cs typeface="Cambria Math" pitchFamily="34" charset="-120"/>
                              </a:rPr>
                              <m:t>=0,</m:t>
                            </m:r>
                          </m:e>
                        </m:eqAr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600"/>
                  </a:lnSpc>
                </a:pPr>
                <a:r>
                  <a:rPr lang="en-US" altLang="zh-CN" sz="1400" b="0" i="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𝑥</m:t>
                        </m:r>
                      </m:e>
                      <m:sup>
                        <m:r>
                          <a:rPr lang="en-US" altLang="zh-CN" sz="1400" b="0" i="0">
                            <a:solidFill>
                              <a:srgbClr val="000000"/>
                            </a:solidFill>
                            <a:latin typeface="Cambria Math" pitchFamily="34" charset="0"/>
                            <a:ea typeface="Cambria Math" pitchFamily="34" charset="-122"/>
                            <a:cs typeface="Cambria Math" pitchFamily="34" charset="-120"/>
                          </a:rPr>
                          <m:t>3</m:t>
                        </m:r>
                      </m:sup>
                    </m:sSup>
                    <m:r>
                      <a:rPr lang="en-US" altLang="zh-CN" sz="1400" b="0" i="0">
                        <a:solidFill>
                          <a:srgbClr val="000000"/>
                        </a:solidFill>
                        <a:latin typeface="Cambria Math" pitchFamily="34" charset="0"/>
                        <a:ea typeface="Cambria Math" pitchFamily="34" charset="-122"/>
                        <a:cs typeface="Cambria Math" pitchFamily="34" charset="-120"/>
                      </a:rPr>
                      <m:t>+3</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𝑥</m:t>
                        </m:r>
                      </m:e>
                      <m:sup>
                        <m:r>
                          <a:rPr lang="en-US" altLang="zh-CN" sz="14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600"/>
                  </a:lnSpc>
                </a:pPr>
                <a:r>
                  <a:rPr lang="en-US" altLang="zh-CN" sz="1400" b="0" i="0">
                    <a:solidFill>
                      <a:srgbClr val="000000"/>
                    </a:solidFill>
                    <a:latin typeface="微软雅黑" pitchFamily="34" charset="0"/>
                    <a:ea typeface="楷体" pitchFamily="34" charset="-122"/>
                    <a:cs typeface="微软雅黑" pitchFamily="34" charset="-120"/>
                  </a:rPr>
                  <a:t>则</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)=3</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𝑥</m:t>
                        </m:r>
                      </m:e>
                      <m:sup>
                        <m:r>
                          <a:rPr lang="en-US" altLang="zh-CN" sz="1400" b="0" i="0">
                            <a:solidFill>
                              <a:srgbClr val="000000"/>
                            </a:solidFill>
                            <a:latin typeface="Cambria Math" pitchFamily="34" charset="0"/>
                            <a:ea typeface="Cambria Math" pitchFamily="34" charset="-122"/>
                            <a:cs typeface="Cambria Math" pitchFamily="34" charset="-120"/>
                          </a:rPr>
                          <m:t>2</m:t>
                        </m:r>
                      </m:sup>
                    </m:sSup>
                    <m:r>
                      <a:rPr lang="en-US" altLang="zh-CN" sz="1400" b="0" i="0">
                        <a:solidFill>
                          <a:srgbClr val="000000"/>
                        </a:solidFill>
                        <a:latin typeface="Cambria Math" pitchFamily="34" charset="0"/>
                        <a:ea typeface="Cambria Math" pitchFamily="34" charset="-122"/>
                        <a:cs typeface="Cambria Math" pitchFamily="34" charset="-120"/>
                      </a:rPr>
                      <m:t>+6</m:t>
                    </m:r>
                    <m:r>
                      <a:rPr lang="en-US" altLang="zh-CN" sz="1400" b="0" i="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600"/>
                  </a:lnSpc>
                </a:pPr>
                <a:r>
                  <a:rPr lang="en-US" altLang="zh-CN" sz="1400" b="0" i="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′(−1)=3−6=−3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600"/>
                  </a:lnSpc>
                </a:pPr>
                <a:r>
                  <a:rPr lang="en-US" altLang="zh-CN" sz="1400" b="0" i="0">
                    <a:solidFill>
                      <a:srgbClr val="000000"/>
                    </a:solidFill>
                    <a:latin typeface="微软雅黑" pitchFamily="34" charset="0"/>
                    <a:ea typeface="楷体" pitchFamily="34" charset="-122"/>
                    <a:cs typeface="微软雅黑" pitchFamily="34" charset="-120"/>
                  </a:rPr>
                  <a:t>则切线方程为</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𝑦</m:t>
                    </m:r>
                    <m:r>
                      <a:rPr lang="en-US" altLang="zh-CN" sz="1400" b="0" i="0">
                        <a:solidFill>
                          <a:srgbClr val="000000"/>
                        </a:solidFill>
                        <a:latin typeface="Cambria Math" pitchFamily="34" charset="0"/>
                        <a:ea typeface="Cambria Math" pitchFamily="34" charset="-122"/>
                        <a:cs typeface="Cambria Math" pitchFamily="34" charset="-120"/>
                      </a:rPr>
                      <m:t>−2=−3(</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即</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𝑦</m:t>
                    </m:r>
                    <m:r>
                      <a:rPr lang="en-US" altLang="zh-CN" sz="1400" b="0" i="0">
                        <a:solidFill>
                          <a:srgbClr val="000000"/>
                        </a:solidFill>
                        <a:latin typeface="Cambria Math" pitchFamily="34" charset="0"/>
                        <a:ea typeface="Cambria Math" pitchFamily="34" charset="-122"/>
                        <a:cs typeface="Cambria Math" pitchFamily="34" charset="-120"/>
                      </a:rPr>
                      <m:t>=−3</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3600"/>
                  </a:lnSpc>
                </a:pPr>
                <a:r>
                  <a:rPr lang="en-US" altLang="zh-CN" sz="1400" b="0" i="0">
                    <a:solidFill>
                      <a:srgbClr val="00A0AF"/>
                    </a:solidFill>
                    <a:latin typeface="微软雅黑" pitchFamily="34" charset="0"/>
                    <a:ea typeface="微软雅黑" pitchFamily="34" charset="-122"/>
                    <a:cs typeface="微软雅黑" pitchFamily="34" charset="-120"/>
                  </a:rPr>
                  <a:t>（</a:t>
                </a:r>
                <a:r>
                  <a:rPr lang="en-US" altLang="zh-CN" sz="1400" b="0" i="0" dirty="0">
                    <a:solidFill>
                      <a:srgbClr val="00A0AF"/>
                    </a:solidFill>
                    <a:latin typeface="微软雅黑" pitchFamily="34" charset="0"/>
                    <a:ea typeface="楷体" pitchFamily="34" charset="-122"/>
                    <a:cs typeface="微软雅黑" pitchFamily="34" charset="-120"/>
                  </a:rPr>
                  <a:t>方法二</a:t>
                </a:r>
                <a:r>
                  <a:rPr lang="en-US" altLang="zh-CN" sz="1400" b="0" i="0" dirty="0">
                    <a:solidFill>
                      <a:srgbClr val="00A0AF"/>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因为</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𝑎</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𝑥</m:t>
                        </m:r>
                      </m:e>
                      <m:sup>
                        <m:r>
                          <a:rPr lang="en-US" altLang="zh-CN" sz="1400" b="0" i="0">
                            <a:solidFill>
                              <a:srgbClr val="000000"/>
                            </a:solidFill>
                            <a:latin typeface="Cambria Math" pitchFamily="34" charset="0"/>
                            <a:ea typeface="Cambria Math" pitchFamily="34" charset="-122"/>
                            <a:cs typeface="Cambria Math" pitchFamily="34" charset="-120"/>
                          </a:rPr>
                          <m:t>3</m:t>
                        </m:r>
                      </m:sup>
                    </m:sSup>
                    <m:r>
                      <a:rPr lang="en-US" altLang="zh-CN" sz="1400" b="0" i="0">
                        <a:solidFill>
                          <a:srgbClr val="000000"/>
                        </a:solidFill>
                        <a:latin typeface="Cambria Math" pitchFamily="34" charset="0"/>
                        <a:ea typeface="Cambria Math" pitchFamily="34" charset="-122"/>
                        <a:cs typeface="Cambria Math" pitchFamily="34" charset="-120"/>
                      </a:rPr>
                      <m:t>+3</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𝑥</m:t>
                        </m:r>
                      </m:e>
                      <m:sup>
                        <m:r>
                          <a:rPr lang="en-US" altLang="zh-CN" sz="1400" b="0" i="0">
                            <a:solidFill>
                              <a:srgbClr val="000000"/>
                            </a:solidFill>
                            <a:latin typeface="Cambria Math" pitchFamily="34" charset="0"/>
                            <a:ea typeface="Cambria Math" pitchFamily="34" charset="-122"/>
                            <a:cs typeface="Cambria Math" pitchFamily="34" charset="-120"/>
                          </a:rPr>
                          <m:t>2</m:t>
                        </m:r>
                      </m:sup>
                    </m:sSup>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𝑏</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𝑎</m:t>
                    </m:r>
                    <m:r>
                      <a:rPr lang="en-US" altLang="zh-CN" sz="1400" b="0" i="0">
                        <a:solidFill>
                          <a:srgbClr val="000000"/>
                        </a:solidFill>
                        <a:latin typeface="Cambria Math" pitchFamily="34" charset="0"/>
                        <a:ea typeface="Cambria Math" pitchFamily="34" charset="-122"/>
                        <a:cs typeface="Cambria Math" pitchFamily="34" charset="-120"/>
                      </a:rPr>
                      <m:t>≠0)</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)=3</m:t>
                    </m:r>
                    <m:r>
                      <a:rPr lang="en-US" altLang="zh-CN" sz="1400" b="0" i="0">
                        <a:solidFill>
                          <a:srgbClr val="000000"/>
                        </a:solidFill>
                        <a:latin typeface="Cambria Math" pitchFamily="34" charset="0"/>
                        <a:ea typeface="Cambria Math" pitchFamily="34" charset="-122"/>
                        <a:cs typeface="Cambria Math" pitchFamily="34" charset="-120"/>
                      </a:rPr>
                      <m:t>𝑎</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𝑥</m:t>
                        </m:r>
                      </m:e>
                      <m:sup>
                        <m:r>
                          <a:rPr lang="en-US" altLang="zh-CN" sz="1400" b="0" i="0">
                            <a:solidFill>
                              <a:srgbClr val="000000"/>
                            </a:solidFill>
                            <a:latin typeface="Cambria Math" pitchFamily="34" charset="0"/>
                            <a:ea typeface="Cambria Math" pitchFamily="34" charset="-122"/>
                            <a:cs typeface="Cambria Math" pitchFamily="34" charset="-120"/>
                          </a:rPr>
                          <m:t>2</m:t>
                        </m:r>
                      </m:sup>
                    </m:sSup>
                    <m:r>
                      <a:rPr lang="en-US" altLang="zh-CN" sz="1400" b="0" i="0">
                        <a:solidFill>
                          <a:srgbClr val="000000"/>
                        </a:solidFill>
                        <a:latin typeface="Cambria Math" pitchFamily="34" charset="0"/>
                        <a:ea typeface="Cambria Math" pitchFamily="34" charset="-122"/>
                        <a:cs typeface="Cambria Math" pitchFamily="34" charset="-120"/>
                      </a:rPr>
                      <m:t>+6</m:t>
                    </m:r>
                    <m:r>
                      <a:rPr lang="en-US" altLang="zh-CN" sz="1400" b="0" i="0">
                        <a:solidFill>
                          <a:srgbClr val="000000"/>
                        </a:solidFill>
                        <a:latin typeface="Cambria Math" pitchFamily="34" charset="0"/>
                        <a:ea typeface="Cambria Math" pitchFamily="34" charset="-122"/>
                        <a:cs typeface="Cambria Math" pitchFamily="34" charset="-120"/>
                      </a:rPr>
                      <m:t>𝑥</m:t>
                    </m:r>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)=6</m:t>
                    </m:r>
                    <m:r>
                      <a:rPr lang="en-US" altLang="zh-CN" sz="1400" b="0" i="0">
                        <a:solidFill>
                          <a:srgbClr val="000000"/>
                        </a:solidFill>
                        <a:latin typeface="Cambria Math" pitchFamily="34" charset="0"/>
                        <a:ea typeface="Cambria Math" pitchFamily="34" charset="-122"/>
                        <a:cs typeface="Cambria Math" pitchFamily="34" charset="-120"/>
                      </a:rPr>
                      <m:t>𝑎𝑥</m:t>
                    </m:r>
                    <m:r>
                      <a:rPr lang="en-US" altLang="zh-CN" sz="1400" b="0" i="0">
                        <a:solidFill>
                          <a:srgbClr val="000000"/>
                        </a:solidFill>
                        <a:latin typeface="Cambria Math" pitchFamily="34" charset="0"/>
                        <a:ea typeface="Cambria Math" pitchFamily="34" charset="-122"/>
                        <a:cs typeface="Cambria Math" pitchFamily="34" charset="-120"/>
                      </a:rPr>
                      <m:t>+6</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当</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)=0</m:t>
                    </m:r>
                  </m:oMath>
                </a14:m>
                <a:r>
                  <a:rPr lang="en-US" altLang="zh-CN" sz="1400" b="0" i="0" dirty="0">
                    <a:solidFill>
                      <a:srgbClr val="000000"/>
                    </a:solidFill>
                    <a:latin typeface="微软雅黑" pitchFamily="34" charset="0"/>
                    <a:ea typeface="楷体" pitchFamily="34" charset="-122"/>
                    <a:cs typeface="微软雅黑" pitchFamily="34" charset="-120"/>
                  </a:rPr>
                  <a:t>时</a:t>
                </a:r>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𝑎</m:t>
                        </m:r>
                      </m:den>
                    </m:f>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因为</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a:solidFill>
                      <a:srgbClr val="000000"/>
                    </a:solidFill>
                    <a:latin typeface="微软雅黑" pitchFamily="34" charset="0"/>
                    <a:ea typeface="楷体" pitchFamily="34" charset="-122"/>
                    <a:cs typeface="微软雅黑" pitchFamily="34" charset="-120"/>
                  </a:rPr>
                  <a:t>图象的</a:t>
                </a:r>
              </a:p>
              <a:p>
                <a:pPr latinLnBrk="1">
                  <a:lnSpc>
                    <a:spcPts val="3600"/>
                  </a:lnSpc>
                </a:pPr>
                <a:r>
                  <a:rPr lang="en-US" altLang="zh-CN" sz="1400" b="0" i="0">
                    <a:solidFill>
                      <a:srgbClr val="000000"/>
                    </a:solidFill>
                    <a:latin typeface="微软雅黑" pitchFamily="34" charset="0"/>
                    <a:ea typeface="楷体" pitchFamily="34" charset="-122"/>
                    <a:cs typeface="微软雅黑" pitchFamily="34" charset="-120"/>
                  </a:rPr>
                  <a:t>对称中心为点</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(−1,2)</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𝑎</m:t>
                        </m:r>
                      </m:den>
                    </m:f>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即</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𝑎</m:t>
                    </m:r>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ct val="150000"/>
                  </a:lnSpc>
                </a:pPr>
                <a:endParaRPr lang="en-US" altLang="zh-CN" sz="1400" dirty="0"/>
              </a:p>
            </p:txBody>
          </p:sp>
        </mc:Choice>
        <mc:Fallback>
          <p:sp>
            <p:nvSpPr>
              <p:cNvPr id="2" name="QB_4_AS.16_1#530a075ec?vop=1&amp;pid=292181f90&amp;color=0,0,0&amp;bt=1&amp;bbb=1&amp;hb=1"/>
              <p:cNvSpPr>
                <a:spLocks noRot="1" noChangeAspect="1" noMove="1" noResize="1" noEditPoints="1" noAdjustHandles="1" noChangeArrowheads="1" noChangeShapeType="1" noTextEdit="1"/>
              </p:cNvSpPr>
              <p:nvPr/>
            </p:nvSpPr>
            <p:spPr>
              <a:xfrm>
                <a:off x="832104" y="1080000"/>
                <a:ext cx="10533888" cy="4889500"/>
              </a:xfrm>
              <a:prstGeom prst="rect">
                <a:avLst/>
              </a:prstGeom>
              <a:blipFill>
                <a:blip r:embed="rId3"/>
                <a:stretch>
                  <a:fillRect l="-6771" b="-499"/>
                </a:stretch>
              </a:blipFill>
              <a:ln/>
            </p:spPr>
            <p:txBody>
              <a:bodyPr/>
              <a:lstStyle/>
              <a:p>
                <a:r>
                  <a:rPr lang="zh-CN" altLang="en-US">
                    <a:noFill/>
                  </a:rPr>
                  <a:t> </a:t>
                </a:r>
              </a:p>
            </p:txBody>
          </p:sp>
        </mc:Fallback>
      </mc:AlternateContent>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AS.16_1#530a075ec?vop=1&amp;pid=292181f90&amp;color=0,0,0&amp;bt=1&amp;bbb=1&amp;hb=1">
                <a:extLst>
                  <a:ext uri="{FF2B5EF4-FFF2-40B4-BE49-F238E27FC236}">
                    <a16:creationId xmlns:a16="http://schemas.microsoft.com/office/drawing/2014/main" id="{562279B0-BDF8-A09E-578C-4B2DB271CED5}"/>
                  </a:ext>
                </a:extLst>
              </p:cNvPr>
              <p:cNvSpPr/>
              <p:nvPr/>
            </p:nvSpPr>
            <p:spPr>
              <a:xfrm>
                <a:off x="832104" y="1080000"/>
                <a:ext cx="10533888" cy="2253298"/>
              </a:xfrm>
              <a:prstGeom prst="rect">
                <a:avLst/>
              </a:prstGeom>
              <a:noFill/>
              <a:ln/>
            </p:spPr>
            <p:txBody>
              <a:bodyPr wrap="none" lIns="0" tIns="0" rIns="0" bIns="0" rtlCol="0" anchor="t"/>
              <a:lstStyle/>
              <a:p>
                <a:pPr latinLnBrk="1">
                  <a:lnSpc>
                    <a:spcPts val="2600"/>
                  </a:lnSpc>
                </a:pPr>
                <a:r>
                  <a:rPr lang="en-US" altLang="zh-CN" sz="1400" b="0" i="0">
                    <a:solidFill>
                      <a:srgbClr val="00A0AF"/>
                    </a:solidFill>
                    <a:latin typeface="微软雅黑" pitchFamily="34" charset="0"/>
                    <a:ea typeface="楷体" pitchFamily="34" charset="-122"/>
                    <a:cs typeface="微软雅黑" pitchFamily="34" charset="-120"/>
                  </a:rPr>
                  <a:t>（</a:t>
                </a:r>
                <a:r>
                  <a:rPr lang="en-US" altLang="zh-CN" sz="1400" b="0" i="0" dirty="0">
                    <a:solidFill>
                      <a:srgbClr val="00A0AF"/>
                    </a:solidFill>
                    <a:latin typeface="微软雅黑" pitchFamily="34" charset="0"/>
                    <a:ea typeface="楷体" pitchFamily="34" charset="-122"/>
                    <a:cs typeface="微软雅黑" pitchFamily="34" charset="-120"/>
                  </a:rPr>
                  <a:t>根据</a:t>
                </a:r>
                <a14:m>
                  <m:oMath xmlns:m="http://schemas.openxmlformats.org/officeDocument/2006/math">
                    <m:r>
                      <a:rPr lang="en-US" altLang="zh-CN" sz="1400" b="0" i="0">
                        <a:solidFill>
                          <a:srgbClr val="00A0AF"/>
                        </a:solidFill>
                        <a:latin typeface="Cambria Math" pitchFamily="34" charset="0"/>
                        <a:ea typeface="Cambria Math" pitchFamily="34" charset="-122"/>
                        <a:cs typeface="Cambria Math" pitchFamily="34" charset="-120"/>
                      </a:rPr>
                      <m:t>𝑓</m:t>
                    </m:r>
                    <m:r>
                      <m:rPr>
                        <m:nor/>
                      </m:rPr>
                      <a:rPr lang="en-US" altLang="zh-CN" sz="1400" b="0" i="0">
                        <a:solidFill>
                          <a:srgbClr val="00A0AF"/>
                        </a:solidFill>
                        <a:latin typeface="Cambria Math" pitchFamily="34" charset="0"/>
                        <a:ea typeface="Cambria Math" pitchFamily="34" charset="-122"/>
                        <a:cs typeface="Cambria Math" pitchFamily="34" charset="-120"/>
                      </a:rPr>
                      <m:t> </m:t>
                    </m:r>
                    <m:r>
                      <a:rPr lang="en-US" altLang="zh-CN" sz="1400" b="0" i="0">
                        <a:solidFill>
                          <a:srgbClr val="00A0AF"/>
                        </a:solidFill>
                        <a:latin typeface="Cambria Math" pitchFamily="34" charset="0"/>
                        <a:ea typeface="Cambria Math" pitchFamily="34" charset="-122"/>
                        <a:cs typeface="Cambria Math" pitchFamily="34" charset="-120"/>
                      </a:rPr>
                      <m:t>′(</m:t>
                    </m:r>
                    <m:r>
                      <a:rPr lang="en-US" altLang="zh-CN" sz="1400" b="0" i="0">
                        <a:solidFill>
                          <a:srgbClr val="00A0AF"/>
                        </a:solidFill>
                        <a:latin typeface="Cambria Math" pitchFamily="34" charset="0"/>
                        <a:ea typeface="Cambria Math" pitchFamily="34" charset="-122"/>
                        <a:cs typeface="Cambria Math" pitchFamily="34" charset="-120"/>
                      </a:rPr>
                      <m:t>𝑥</m:t>
                    </m:r>
                    <m:r>
                      <a:rPr lang="en-US" altLang="zh-CN" sz="1400" b="0" i="0">
                        <a:solidFill>
                          <a:srgbClr val="00A0AF"/>
                        </a:solidFill>
                        <a:latin typeface="Cambria Math" pitchFamily="34" charset="0"/>
                        <a:ea typeface="Cambria Math" pitchFamily="34" charset="-122"/>
                        <a:cs typeface="Cambria Math" pitchFamily="34" charset="-120"/>
                      </a:rPr>
                      <m:t>)</m:t>
                    </m:r>
                  </m:oMath>
                </a14:m>
                <a:r>
                  <a:rPr lang="en-US" altLang="zh-CN" sz="1400" b="0" i="0" dirty="0">
                    <a:solidFill>
                      <a:srgbClr val="00A0AF"/>
                    </a:solidFill>
                    <a:latin typeface="微软雅黑" pitchFamily="34" charset="0"/>
                    <a:ea typeface="楷体" pitchFamily="34" charset="-122"/>
                    <a:cs typeface="微软雅黑" pitchFamily="34" charset="-120"/>
                  </a:rPr>
                  <a:t>图象的对称轴为直线</a:t>
                </a:r>
                <a14:m>
                  <m:oMath xmlns:m="http://schemas.openxmlformats.org/officeDocument/2006/math">
                    <m:r>
                      <a:rPr lang="en-US" altLang="zh-CN" sz="1400" b="0" i="0">
                        <a:solidFill>
                          <a:srgbClr val="00A0AF"/>
                        </a:solidFill>
                        <a:latin typeface="Cambria Math" pitchFamily="34" charset="0"/>
                        <a:ea typeface="Cambria Math" pitchFamily="34" charset="-122"/>
                        <a:cs typeface="Cambria Math" pitchFamily="34" charset="-120"/>
                      </a:rPr>
                      <m:t>𝑥</m:t>
                    </m:r>
                    <m:r>
                      <a:rPr lang="en-US" altLang="zh-CN" sz="1400" b="0" i="0">
                        <a:solidFill>
                          <a:srgbClr val="00A0AF"/>
                        </a:solidFill>
                        <a:latin typeface="Cambria Math" pitchFamily="34" charset="0"/>
                        <a:ea typeface="Cambria Math" pitchFamily="34" charset="-122"/>
                        <a:cs typeface="Cambria Math" pitchFamily="34" charset="-120"/>
                      </a:rPr>
                      <m:t>=−</m:t>
                    </m:r>
                    <m:f>
                      <m:fPr>
                        <m:ctrlPr>
                          <a:rPr lang="en-US" altLang="zh-CN" sz="1400" b="0" i="1" dirty="0">
                            <a:solidFill>
                              <a:srgbClr val="00A0AF"/>
                            </a:solidFill>
                            <a:latin typeface="Cambria Math" panose="02040503050406030204" pitchFamily="18" charset="0"/>
                            <a:ea typeface="楷体" pitchFamily="34" charset="-122"/>
                            <a:cs typeface="楷体" pitchFamily="34" charset="-120"/>
                          </a:rPr>
                        </m:ctrlPr>
                      </m:fPr>
                      <m:num>
                        <m:r>
                          <a:rPr lang="en-US" altLang="zh-CN" sz="1400" b="0" i="0">
                            <a:solidFill>
                              <a:srgbClr val="00A0AF"/>
                            </a:solidFill>
                            <a:latin typeface="Cambria Math" pitchFamily="34" charset="0"/>
                            <a:ea typeface="Cambria Math" pitchFamily="34" charset="-122"/>
                            <a:cs typeface="Cambria Math" pitchFamily="34" charset="-120"/>
                          </a:rPr>
                          <m:t>1</m:t>
                        </m:r>
                      </m:num>
                      <m:den>
                        <m:r>
                          <a:rPr lang="en-US" altLang="zh-CN" sz="1400" b="0" i="0">
                            <a:solidFill>
                              <a:srgbClr val="00A0AF"/>
                            </a:solidFill>
                            <a:latin typeface="Cambria Math" pitchFamily="34" charset="0"/>
                            <a:ea typeface="Cambria Math" pitchFamily="34" charset="-122"/>
                            <a:cs typeface="Cambria Math" pitchFamily="34" charset="-120"/>
                          </a:rPr>
                          <m:t>𝑎</m:t>
                        </m:r>
                      </m:den>
                    </m:f>
                  </m:oMath>
                </a14:m>
                <a:r>
                  <a:rPr lang="en-US" altLang="zh-CN" sz="1400" b="0" i="0" dirty="0">
                    <a:solidFill>
                      <a:srgbClr val="00A0AF"/>
                    </a:solidFill>
                    <a:latin typeface="微软雅黑" pitchFamily="34" charset="0"/>
                    <a:ea typeface="楷体" pitchFamily="34" charset="-122"/>
                    <a:cs typeface="微软雅黑" pitchFamily="34" charset="-120"/>
                  </a:rPr>
                  <a:t>，也可以得到</a:t>
                </a:r>
                <a14:m>
                  <m:oMath xmlns:m="http://schemas.openxmlformats.org/officeDocument/2006/math">
                    <m:r>
                      <a:rPr lang="en-US" altLang="zh-CN" sz="1400" b="0" i="0">
                        <a:solidFill>
                          <a:srgbClr val="00A0AF"/>
                        </a:solidFill>
                        <a:latin typeface="Cambria Math" pitchFamily="34" charset="0"/>
                        <a:ea typeface="Cambria Math" pitchFamily="34" charset="-122"/>
                        <a:cs typeface="Cambria Math" pitchFamily="34" charset="-120"/>
                      </a:rPr>
                      <m:t>𝑓</m:t>
                    </m:r>
                    <m:r>
                      <a:rPr lang="en-US" altLang="zh-CN" sz="1400" b="0" i="0">
                        <a:solidFill>
                          <a:srgbClr val="00A0AF"/>
                        </a:solidFill>
                        <a:latin typeface="Cambria Math" pitchFamily="34" charset="0"/>
                        <a:ea typeface="Cambria Math" pitchFamily="34" charset="-122"/>
                        <a:cs typeface="Cambria Math" pitchFamily="34" charset="-120"/>
                      </a:rPr>
                      <m:t>(</m:t>
                    </m:r>
                    <m:r>
                      <a:rPr lang="en-US" altLang="zh-CN" sz="1400" b="0" i="0">
                        <a:solidFill>
                          <a:srgbClr val="00A0AF"/>
                        </a:solidFill>
                        <a:latin typeface="Cambria Math" pitchFamily="34" charset="0"/>
                        <a:ea typeface="Cambria Math" pitchFamily="34" charset="-122"/>
                        <a:cs typeface="Cambria Math" pitchFamily="34" charset="-120"/>
                      </a:rPr>
                      <m:t>𝑥</m:t>
                    </m:r>
                    <m:r>
                      <a:rPr lang="en-US" altLang="zh-CN" sz="1400" b="0" i="0">
                        <a:solidFill>
                          <a:srgbClr val="00A0AF"/>
                        </a:solidFill>
                        <a:latin typeface="Cambria Math" pitchFamily="34" charset="0"/>
                        <a:ea typeface="Cambria Math" pitchFamily="34" charset="-122"/>
                        <a:cs typeface="Cambria Math" pitchFamily="34" charset="-120"/>
                      </a:rPr>
                      <m:t>)</m:t>
                    </m:r>
                  </m:oMath>
                </a14:m>
                <a:r>
                  <a:rPr lang="en-US" altLang="zh-CN" sz="1400" b="0" i="0" dirty="0">
                    <a:solidFill>
                      <a:srgbClr val="00A0AF"/>
                    </a:solidFill>
                    <a:latin typeface="微软雅黑" pitchFamily="34" charset="0"/>
                    <a:ea typeface="楷体" pitchFamily="34" charset="-122"/>
                    <a:cs typeface="微软雅黑" pitchFamily="34" charset="-120"/>
                  </a:rPr>
                  <a:t>图象的对称中心的横坐标为</a:t>
                </a:r>
                <a14:m>
                  <m:oMath xmlns:m="http://schemas.openxmlformats.org/officeDocument/2006/math">
                    <m:r>
                      <a:rPr lang="en-US" altLang="zh-CN" sz="1400" b="0" i="0">
                        <a:solidFill>
                          <a:srgbClr val="00A0AF"/>
                        </a:solidFill>
                        <a:latin typeface="Cambria Math" pitchFamily="34" charset="0"/>
                        <a:ea typeface="Cambria Math" pitchFamily="34" charset="-122"/>
                        <a:cs typeface="Cambria Math" pitchFamily="34" charset="-120"/>
                      </a:rPr>
                      <m:t>−</m:t>
                    </m:r>
                    <m:f>
                      <m:fPr>
                        <m:ctrlPr>
                          <a:rPr lang="en-US" altLang="zh-CN" sz="1400" b="0" i="1" dirty="0">
                            <a:solidFill>
                              <a:srgbClr val="00A0AF"/>
                            </a:solidFill>
                            <a:latin typeface="Cambria Math" panose="02040503050406030204" pitchFamily="18" charset="0"/>
                            <a:ea typeface="楷体" pitchFamily="34" charset="-122"/>
                            <a:cs typeface="楷体" pitchFamily="34" charset="-120"/>
                          </a:rPr>
                        </m:ctrlPr>
                      </m:fPr>
                      <m:num>
                        <m:r>
                          <a:rPr lang="en-US" altLang="zh-CN" sz="1400" b="0" i="0">
                            <a:solidFill>
                              <a:srgbClr val="00A0AF"/>
                            </a:solidFill>
                            <a:latin typeface="Cambria Math" pitchFamily="34" charset="0"/>
                            <a:ea typeface="Cambria Math" pitchFamily="34" charset="-122"/>
                            <a:cs typeface="Cambria Math" pitchFamily="34" charset="-120"/>
                          </a:rPr>
                          <m:t>1</m:t>
                        </m:r>
                      </m:num>
                      <m:den>
                        <m:r>
                          <a:rPr lang="en-US" altLang="zh-CN" sz="1400" b="0" i="0">
                            <a:solidFill>
                              <a:srgbClr val="00A0AF"/>
                            </a:solidFill>
                            <a:latin typeface="Cambria Math" pitchFamily="34" charset="0"/>
                            <a:ea typeface="Cambria Math" pitchFamily="34" charset="-122"/>
                            <a:cs typeface="Cambria Math" pitchFamily="34" charset="-120"/>
                          </a:rPr>
                          <m:t>𝑎</m:t>
                        </m:r>
                      </m:den>
                    </m:f>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400" b="0" i="0" dirty="0">
                    <a:solidFill>
                      <a:srgbClr val="00A0AF"/>
                    </a:solidFill>
                    <a:latin typeface="微软雅黑" pitchFamily="34" charset="0"/>
                    <a:ea typeface="楷体" pitchFamily="34" charset="-122"/>
                    <a:cs typeface="微软雅黑" pitchFamily="34" charset="-120"/>
                  </a:rPr>
                  <a:t>）</a:t>
                </a:r>
                <a:endParaRPr lang="en-US" altLang="zh-CN" sz="1400" dirty="0"/>
              </a:p>
              <a:p>
                <a:pPr latinLnBrk="1">
                  <a:lnSpc>
                    <a:spcPts val="2600"/>
                  </a:lnSpc>
                </a:pPr>
                <a:r>
                  <a:rPr lang="en-US" altLang="zh-CN" sz="1400" b="0" i="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𝑥</m:t>
                        </m:r>
                      </m:e>
                      <m:sup>
                        <m:r>
                          <a:rPr lang="en-US" altLang="zh-CN" sz="1400" b="0" i="0">
                            <a:solidFill>
                              <a:srgbClr val="000000"/>
                            </a:solidFill>
                            <a:latin typeface="Cambria Math" pitchFamily="34" charset="0"/>
                            <a:ea typeface="Cambria Math" pitchFamily="34" charset="-122"/>
                            <a:cs typeface="Cambria Math" pitchFamily="34" charset="-120"/>
                          </a:rPr>
                          <m:t>3</m:t>
                        </m:r>
                      </m:sup>
                    </m:sSup>
                    <m:r>
                      <a:rPr lang="en-US" altLang="zh-CN" sz="1400" b="0" i="0">
                        <a:solidFill>
                          <a:srgbClr val="000000"/>
                        </a:solidFill>
                        <a:latin typeface="Cambria Math" pitchFamily="34" charset="0"/>
                        <a:ea typeface="Cambria Math" pitchFamily="34" charset="-122"/>
                        <a:cs typeface="Cambria Math" pitchFamily="34" charset="-120"/>
                      </a:rPr>
                      <m:t>+3</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𝑥</m:t>
                        </m:r>
                      </m:e>
                      <m:sup>
                        <m:r>
                          <a:rPr lang="en-US" altLang="zh-CN" sz="1400" b="0" i="0">
                            <a:solidFill>
                              <a:srgbClr val="000000"/>
                            </a:solidFill>
                            <a:latin typeface="Cambria Math" pitchFamily="34" charset="0"/>
                            <a:ea typeface="Cambria Math" pitchFamily="34" charset="-122"/>
                            <a:cs typeface="Cambria Math" pitchFamily="34" charset="-120"/>
                          </a:rPr>
                          <m:t>2</m:t>
                        </m:r>
                      </m:sup>
                    </m:sSup>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600"/>
                  </a:lnSpc>
                </a:pPr>
                <a:r>
                  <a:rPr lang="en-US" altLang="zh-CN" sz="1400" b="0" i="0">
                    <a:solidFill>
                      <a:srgbClr val="000000"/>
                    </a:solidFill>
                    <a:latin typeface="微软雅黑" pitchFamily="34" charset="0"/>
                    <a:ea typeface="楷体" pitchFamily="34" charset="-122"/>
                    <a:cs typeface="微软雅黑" pitchFamily="34" charset="-120"/>
                  </a:rPr>
                  <a:t>因为点</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(−1,2)</m:t>
                    </m:r>
                  </m:oMath>
                </a14:m>
                <a:r>
                  <a:rPr lang="en-US" altLang="zh-CN" sz="1400" b="0" i="0" dirty="0">
                    <a:solidFill>
                      <a:srgbClr val="000000"/>
                    </a:solidFill>
                    <a:latin typeface="微软雅黑" pitchFamily="34" charset="0"/>
                    <a:ea typeface="楷体" pitchFamily="34" charset="-122"/>
                    <a:cs typeface="微软雅黑" pitchFamily="34" charset="-120"/>
                  </a:rPr>
                  <a:t>在函数</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的图象上</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600"/>
                  </a:lnSpc>
                </a:pPr>
                <a:r>
                  <a:rPr lang="en-US" altLang="zh-CN" sz="1400" b="0" i="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−1+3+</m:t>
                    </m:r>
                    <m:r>
                      <a:rPr lang="en-US" altLang="zh-CN" sz="1400" b="0" i="0">
                        <a:solidFill>
                          <a:srgbClr val="000000"/>
                        </a:solidFill>
                        <a:latin typeface="Cambria Math" pitchFamily="34" charset="0"/>
                        <a:ea typeface="Cambria Math" pitchFamily="34" charset="-122"/>
                        <a:cs typeface="Cambria Math" pitchFamily="34" charset="-120"/>
                      </a:rPr>
                      <m:t>𝑏</m:t>
                    </m:r>
                    <m:r>
                      <a:rPr lang="en-US" altLang="zh-CN" sz="1400" b="0" i="0">
                        <a:solidFill>
                          <a:srgbClr val="000000"/>
                        </a:solidFill>
                        <a:latin typeface="Cambria Math" pitchFamily="34" charset="0"/>
                        <a:ea typeface="Cambria Math" pitchFamily="34" charset="-122"/>
                        <a:cs typeface="Cambria Math" pitchFamily="34" charset="-120"/>
                      </a:rPr>
                      <m:t>=2</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即</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𝑏</m:t>
                    </m:r>
                    <m:r>
                      <a:rPr lang="en-US" altLang="zh-CN" sz="1400" b="0" i="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600"/>
                  </a:lnSpc>
                </a:pPr>
                <a:r>
                  <a:rPr lang="en-US" altLang="zh-CN" sz="1400" b="0" i="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𝑥</m:t>
                        </m:r>
                      </m:e>
                      <m:sup>
                        <m:r>
                          <a:rPr lang="en-US" altLang="zh-CN" sz="1400" b="0" i="0">
                            <a:solidFill>
                              <a:srgbClr val="000000"/>
                            </a:solidFill>
                            <a:latin typeface="Cambria Math" pitchFamily="34" charset="0"/>
                            <a:ea typeface="Cambria Math" pitchFamily="34" charset="-122"/>
                            <a:cs typeface="Cambria Math" pitchFamily="34" charset="-120"/>
                          </a:rPr>
                          <m:t>3</m:t>
                        </m:r>
                      </m:sup>
                    </m:sSup>
                    <m:r>
                      <a:rPr lang="en-US" altLang="zh-CN" sz="1400" b="0" i="0">
                        <a:solidFill>
                          <a:srgbClr val="000000"/>
                        </a:solidFill>
                        <a:latin typeface="Cambria Math" pitchFamily="34" charset="0"/>
                        <a:ea typeface="Cambria Math" pitchFamily="34" charset="-122"/>
                        <a:cs typeface="Cambria Math" pitchFamily="34" charset="-120"/>
                      </a:rPr>
                      <m:t>+3</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𝑥</m:t>
                        </m:r>
                      </m:e>
                      <m:sup>
                        <m:r>
                          <a:rPr lang="en-US" altLang="zh-CN" sz="1400" b="0" i="0">
                            <a:solidFill>
                              <a:srgbClr val="000000"/>
                            </a:solidFill>
                            <a:latin typeface="Cambria Math" pitchFamily="34" charset="0"/>
                            <a:ea typeface="Cambria Math" pitchFamily="34" charset="-122"/>
                            <a:cs typeface="Cambria Math" pitchFamily="34" charset="-120"/>
                          </a:rPr>
                          <m:t>2</m:t>
                        </m:r>
                      </m:sup>
                    </m:sSup>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则</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)=3</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𝑥</m:t>
                        </m:r>
                      </m:e>
                      <m:sup>
                        <m:r>
                          <a:rPr lang="en-US" altLang="zh-CN" sz="1400" b="0" i="0">
                            <a:solidFill>
                              <a:srgbClr val="000000"/>
                            </a:solidFill>
                            <a:latin typeface="Cambria Math" pitchFamily="34" charset="0"/>
                            <a:ea typeface="Cambria Math" pitchFamily="34" charset="-122"/>
                            <a:cs typeface="Cambria Math" pitchFamily="34" charset="-120"/>
                          </a:rPr>
                          <m:t>2</m:t>
                        </m:r>
                      </m:sup>
                    </m:sSup>
                    <m:r>
                      <a:rPr lang="en-US" altLang="zh-CN" sz="1400" b="0" i="0">
                        <a:solidFill>
                          <a:srgbClr val="000000"/>
                        </a:solidFill>
                        <a:latin typeface="Cambria Math" pitchFamily="34" charset="0"/>
                        <a:ea typeface="Cambria Math" pitchFamily="34" charset="-122"/>
                        <a:cs typeface="Cambria Math" pitchFamily="34" charset="-120"/>
                      </a:rPr>
                      <m:t>+6</m:t>
                    </m:r>
                    <m:r>
                      <a:rPr lang="en-US" altLang="zh-CN" sz="1400" b="0" i="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600"/>
                  </a:lnSpc>
                </a:pPr>
                <a:r>
                  <a:rPr lang="en-US" altLang="zh-CN" sz="1400" b="0" i="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′(−1)=3−6=−3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则切线方程为</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𝑦</m:t>
                    </m:r>
                    <m:r>
                      <a:rPr lang="en-US" altLang="zh-CN" sz="1400" b="0" i="0">
                        <a:solidFill>
                          <a:srgbClr val="000000"/>
                        </a:solidFill>
                        <a:latin typeface="Cambria Math" pitchFamily="34" charset="0"/>
                        <a:ea typeface="Cambria Math" pitchFamily="34" charset="-122"/>
                        <a:cs typeface="Cambria Math" pitchFamily="34" charset="-120"/>
                      </a:rPr>
                      <m:t>−2=−3(</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即</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𝑦</m:t>
                    </m:r>
                    <m:r>
                      <a:rPr lang="en-US" altLang="zh-CN" sz="1400" b="0" i="0">
                        <a:solidFill>
                          <a:srgbClr val="000000"/>
                        </a:solidFill>
                        <a:latin typeface="Cambria Math" pitchFamily="34" charset="0"/>
                        <a:ea typeface="Cambria Math" pitchFamily="34" charset="-122"/>
                        <a:cs typeface="Cambria Math" pitchFamily="34" charset="-120"/>
                      </a:rPr>
                      <m:t>=−3</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p:txBody>
          </p:sp>
        </mc:Choice>
        <mc:Fallback>
          <p:sp>
            <p:nvSpPr>
              <p:cNvPr id="2" name="QB_4_AS.16_1#530a075ec?vop=1&amp;pid=292181f90&amp;color=0,0,0&amp;bt=1&amp;bbb=1&amp;hb=1">
                <a:extLst>
                  <a:ext uri="{FF2B5EF4-FFF2-40B4-BE49-F238E27FC236}">
                    <a16:creationId xmlns:a16="http://schemas.microsoft.com/office/drawing/2014/main" id="{562279B0-BDF8-A09E-578C-4B2DB271CED5}"/>
                  </a:ext>
                </a:extLst>
              </p:cNvPr>
              <p:cNvSpPr>
                <a:spLocks noRot="1" noChangeAspect="1" noMove="1" noResize="1" noEditPoints="1" noAdjustHandles="1" noChangeArrowheads="1" noChangeShapeType="1" noTextEdit="1"/>
              </p:cNvSpPr>
              <p:nvPr/>
            </p:nvSpPr>
            <p:spPr>
              <a:xfrm>
                <a:off x="832104" y="1080000"/>
                <a:ext cx="10533888" cy="2253298"/>
              </a:xfrm>
              <a:prstGeom prst="rect">
                <a:avLst/>
              </a:prstGeom>
              <a:blipFill>
                <a:blip r:embed="rId2"/>
                <a:stretch>
                  <a:fillRect l="-1042" b="-4865"/>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225656000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_BD#e36f756d9.fixed?pid=7f25c0496&amp;color=195,214,0&amp;bbb=1"/>
          <p:cNvSpPr/>
          <p:nvPr/>
        </p:nvSpPr>
        <p:spPr>
          <a:xfrm>
            <a:off x="2414016" y="1545336"/>
            <a:ext cx="7196328" cy="969264"/>
          </a:xfrm>
          <a:prstGeom prst="rect">
            <a:avLst/>
          </a:prstGeom>
          <a:noFill/>
          <a:ln/>
        </p:spPr>
        <p:txBody>
          <a:bodyPr wrap="none" lIns="0" tIns="0" rIns="0" bIns="0" rtlCol="0" anchor="ctr"/>
          <a:lstStyle/>
          <a:p>
            <a:pPr algn="ctr" latinLnBrk="1">
              <a:lnSpc>
                <a:spcPts val="6600"/>
              </a:lnSpc>
            </a:pPr>
            <a:r>
              <a:rPr lang="en-US" altLang="zh-CN" sz="5400" b="1" i="0" dirty="0">
                <a:solidFill>
                  <a:srgbClr val="C3D600"/>
                </a:solidFill>
                <a:latin typeface="微软雅黑" pitchFamily="34" charset="0"/>
                <a:ea typeface="微软雅黑" pitchFamily="34" charset="-122"/>
                <a:cs typeface="微软雅黑" pitchFamily="34" charset="-120"/>
              </a:rPr>
              <a:t>大招攻略</a:t>
            </a:r>
            <a:endParaRPr lang="en-US" altLang="zh-CN" sz="5400" dirty="0"/>
          </a:p>
        </p:txBody>
      </p:sp>
      <p:sp>
        <p:nvSpPr>
          <p:cNvPr id="3" name="C_2_BD#e36f756d9.fixed?pid=7f25c0496&amp;color=255,255,255&amp;bbb=1"/>
          <p:cNvSpPr/>
          <p:nvPr/>
        </p:nvSpPr>
        <p:spPr>
          <a:xfrm>
            <a:off x="0" y="2880360"/>
            <a:ext cx="12188952" cy="795528"/>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微软雅黑" pitchFamily="34" charset="0"/>
                <a:ea typeface="微软雅黑" pitchFamily="34" charset="-122"/>
                <a:cs typeface="微软雅黑" pitchFamily="34" charset="-120"/>
              </a:rPr>
              <a:t>导函数与原函数的性质关系</a:t>
            </a:r>
            <a:endParaRPr lang="en-US" altLang="zh-CN" sz="44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P_4_BD#602862464?pid=f22709943&amp;color=0,0,0&amp;bt=1&amp;bbb=1&amp;hb=1"/>
          <p:cNvSpPr/>
          <p:nvPr/>
        </p:nvSpPr>
        <p:spPr>
          <a:xfrm>
            <a:off x="832104" y="1078992"/>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函数和导数是高考的热点和难点问题，函数的性质一直是考查的重难点，解决导函数的奇偶性</a:t>
            </a:r>
            <a:r>
              <a:rPr lang="en-US" altLang="zh-CN" sz="1800" b="0" i="0">
                <a:solidFill>
                  <a:srgbClr val="000000"/>
                </a:solidFill>
                <a:latin typeface="微软雅黑" pitchFamily="34" charset="0"/>
                <a:ea typeface="微软雅黑" pitchFamily="34" charset="-122"/>
                <a:cs typeface="微软雅黑" pitchFamily="34" charset="-120"/>
              </a:rPr>
              <a:t>、对称</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性和周期性问题</a:t>
            </a:r>
            <a:r>
              <a:rPr lang="en-US" altLang="zh-CN" sz="1800" b="0" i="0" dirty="0">
                <a:solidFill>
                  <a:srgbClr val="000000"/>
                </a:solidFill>
                <a:latin typeface="微软雅黑" pitchFamily="34" charset="0"/>
                <a:ea typeface="微软雅黑" pitchFamily="34" charset="-122"/>
                <a:cs typeface="微软雅黑" pitchFamily="34" charset="-120"/>
              </a:rPr>
              <a:t>，其本质是导函数与原函数的性质关系的再研究，由原函数的奇偶性</a:t>
            </a:r>
            <a:r>
              <a:rPr lang="en-US" altLang="zh-CN" sz="1800" b="0" i="0">
                <a:solidFill>
                  <a:srgbClr val="000000"/>
                </a:solidFill>
                <a:latin typeface="微软雅黑" pitchFamily="34" charset="0"/>
                <a:ea typeface="微软雅黑" pitchFamily="34" charset="-122"/>
                <a:cs typeface="微软雅黑" pitchFamily="34" charset="-120"/>
              </a:rPr>
              <a:t>、对称性和周期性可</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以得到它的导函数的奇偶性</a:t>
            </a:r>
            <a:r>
              <a:rPr lang="en-US" altLang="zh-CN" b="0" i="0" dirty="0">
                <a:solidFill>
                  <a:srgbClr val="000000"/>
                </a:solidFill>
                <a:latin typeface="微软雅黑" pitchFamily="34" charset="0"/>
                <a:ea typeface="微软雅黑" pitchFamily="34" charset="-122"/>
                <a:cs typeface="微软雅黑" pitchFamily="34" charset="-120"/>
              </a:rPr>
              <a:t>、对称性和周期性，利用函数性质去解题，常以选择题形式出现.</a:t>
            </a:r>
            <a:endParaRPr lang="en-US" altLang="zh-CN"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4_BD#caf5527fc?pid=c4cb03970&amp;color=0,0,0&amp;bt=1&amp;bbb=1&amp;hb=1"/>
              <p:cNvSpPr/>
              <p:nvPr/>
            </p:nvSpPr>
            <p:spPr>
              <a:xfrm>
                <a:off x="832104" y="1080000"/>
                <a:ext cx="10533888" cy="4126230"/>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1.导函数与原函数奇偶性的关系</a:t>
                </a:r>
                <a:endParaRPr lang="en-US" altLang="zh-CN" sz="1800" dirty="0"/>
              </a:p>
              <a:p>
                <a:pPr latinLnBrk="1">
                  <a:lnSpc>
                    <a:spcPts val="3300"/>
                  </a:lnSpc>
                </a:pPr>
                <a:r>
                  <a:rPr lang="en-US" altLang="zh-CN" b="0" i="0">
                    <a:solidFill>
                      <a:srgbClr val="000000"/>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性质</a:t>
                </a:r>
                <a:r>
                  <a:rPr lang="en-US" altLang="zh-CN" sz="1800" b="0" i="0" dirty="0">
                    <a:solidFill>
                      <a:srgbClr val="000000"/>
                    </a:solidFill>
                    <a:latin typeface="微软雅黑" pitchFamily="34" charset="0"/>
                    <a:ea typeface="微软雅黑" pitchFamily="34" charset="-122"/>
                    <a:cs typeface="微软雅黑" pitchFamily="34" charset="-120"/>
                  </a:rPr>
                  <a:t>1：若原函数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为奇函数，则导函数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为偶函数；若原函数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为偶函数，则导函数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为奇函数</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1" i="0">
                    <a:solidFill>
                      <a:srgbClr val="00A0AF"/>
                    </a:solidFill>
                    <a:latin typeface="微软雅黑" pitchFamily="34" charset="0"/>
                    <a:ea typeface="微软雅黑" pitchFamily="34" charset="-122"/>
                    <a:cs typeface="微软雅黑" pitchFamily="34" charset="-120"/>
                  </a:rPr>
                  <a:t>心</a:t>
                </a:r>
                <a:r>
                  <a:rPr lang="en-US" altLang="zh-CN" sz="1800" b="1" i="0">
                    <a:solidFill>
                      <a:srgbClr val="00A0AF"/>
                    </a:solidFill>
                    <a:latin typeface="微软雅黑" pitchFamily="34" charset="0"/>
                    <a:ea typeface="微软雅黑" pitchFamily="34" charset="-122"/>
                    <a:cs typeface="微软雅黑" pitchFamily="34" charset="-120"/>
                  </a:rPr>
                  <a:t>中有数</a:t>
                </a:r>
                <a:r>
                  <a:rPr lang="en-US" altLang="zh-CN" sz="1800" b="0" i="0">
                    <a:solidFill>
                      <a:srgbClr val="000000"/>
                    </a:solidFill>
                    <a:latin typeface="SimSun" pitchFamily="34" charset="0"/>
                    <a:ea typeface="SimSun" pitchFamily="34" charset="-122"/>
                    <a:cs typeface="SimSun"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楷体" pitchFamily="34" charset="-122"/>
                    <a:cs typeface="微软雅黑" pitchFamily="34" charset="-120"/>
                  </a:rPr>
                  <a:t>若</a:t>
                </a:r>
                <a:r>
                  <a:rPr lang="en-US" altLang="zh-CN" sz="1800" b="0" i="0">
                    <a:solidFill>
                      <a:srgbClr val="000000"/>
                    </a:solidFill>
                    <a:latin typeface="微软雅黑" pitchFamily="34" charset="0"/>
                    <a:ea typeface="楷体" pitchFamily="34" charset="-122"/>
                    <a:cs typeface="微软雅黑" pitchFamily="34" charset="-120"/>
                  </a:rPr>
                  <a:t>原函数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楷体" pitchFamily="34" charset="-122"/>
                    <a:cs typeface="微软雅黑" pitchFamily="34" charset="-120"/>
                  </a:rPr>
                  <a:t>为奇函数</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则满足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两边同时求导</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即</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所以其导函数为偶函数</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楷体" pitchFamily="34" charset="-122"/>
                    <a:cs typeface="微软雅黑" pitchFamily="34" charset="-120"/>
                  </a:rPr>
                  <a:t>若</a:t>
                </a:r>
                <a:r>
                  <a:rPr lang="en-US" altLang="zh-CN" sz="1800" b="0" i="0">
                    <a:solidFill>
                      <a:srgbClr val="000000"/>
                    </a:solidFill>
                    <a:latin typeface="微软雅黑" pitchFamily="34" charset="0"/>
                    <a:ea typeface="楷体" pitchFamily="34" charset="-122"/>
                    <a:cs typeface="微软雅黑" pitchFamily="34" charset="-120"/>
                  </a:rPr>
                  <a:t>原函数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楷体" pitchFamily="34" charset="-122"/>
                    <a:cs typeface="微软雅黑" pitchFamily="34" charset="-120"/>
                  </a:rPr>
                  <a:t>为偶函数</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则满足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两边同时求导</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所以其导函数为</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奇函数</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性质</a:t>
                </a:r>
                <a:r>
                  <a:rPr lang="en-US" altLang="zh-CN" sz="1800" b="0" i="0" dirty="0">
                    <a:solidFill>
                      <a:srgbClr val="000000"/>
                    </a:solidFill>
                    <a:latin typeface="微软雅黑" pitchFamily="34" charset="0"/>
                    <a:ea typeface="微软雅黑" pitchFamily="34" charset="-122"/>
                    <a:cs typeface="微软雅黑" pitchFamily="34" charset="-120"/>
                  </a:rPr>
                  <a:t>2：若导函数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为偶函数，则原函数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为奇函数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常数型函数；若导函数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为奇函数，</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则原函数</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𝑓</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𝑥</m:t>
                    </m:r>
                    <m:r>
                      <a:rPr lang="en-US" altLang="zh-CN"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为偶函数.</a:t>
                </a:r>
                <a:endParaRPr lang="en-US" altLang="zh-CN" dirty="0"/>
              </a:p>
            </p:txBody>
          </p:sp>
        </mc:Choice>
        <mc:Fallback>
          <p:sp>
            <p:nvSpPr>
              <p:cNvPr id="2" name="P_4_BD#caf5527fc?pid=c4cb03970&amp;color=0,0,0&amp;bt=1&amp;bbb=1&amp;hb=1"/>
              <p:cNvSpPr>
                <a:spLocks noRot="1" noChangeAspect="1" noMove="1" noResize="1" noEditPoints="1" noAdjustHandles="1" noChangeArrowheads="1" noChangeShapeType="1" noTextEdit="1"/>
              </p:cNvSpPr>
              <p:nvPr/>
            </p:nvSpPr>
            <p:spPr>
              <a:xfrm>
                <a:off x="832104" y="1080000"/>
                <a:ext cx="10533888" cy="4126230"/>
              </a:xfrm>
              <a:prstGeom prst="rect">
                <a:avLst/>
              </a:prstGeom>
              <a:blipFill>
                <a:blip r:embed="rId3"/>
                <a:stretch>
                  <a:fillRect l="-1389" b="-3397"/>
                </a:stretch>
              </a:blipFill>
              <a:ln/>
            </p:spPr>
            <p:txBody>
              <a:bodyPr/>
              <a:lstStyle/>
              <a:p>
                <a:r>
                  <a:rPr lang="zh-CN" altLang="en-US">
                    <a:noFill/>
                  </a:rPr>
                  <a:t> </a:t>
                </a:r>
              </a:p>
            </p:txBody>
          </p:sp>
        </mc:Fallback>
      </mc:AlternateContent>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4_BD#caf5527fc?pid=c4cb03970&amp;color=0,0,0&amp;bt=1&amp;bbb=1&amp;hb=1"/>
              <p:cNvSpPr/>
              <p:nvPr/>
            </p:nvSpPr>
            <p:spPr>
              <a:xfrm>
                <a:off x="832104" y="1080000"/>
                <a:ext cx="10533888" cy="4961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2.导函数与原函数图象对称性的关系</a:t>
                </a:r>
                <a:endParaRPr lang="en-US" altLang="zh-CN" sz="1800" dirty="0"/>
              </a:p>
              <a:p>
                <a:pPr latinLnBrk="1">
                  <a:lnSpc>
                    <a:spcPts val="3300"/>
                  </a:lnSpc>
                </a:pPr>
                <a:r>
                  <a:rPr lang="en-US" altLang="zh-CN" b="0" i="0">
                    <a:solidFill>
                      <a:srgbClr val="000000"/>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性质</a:t>
                </a:r>
                <a:r>
                  <a:rPr lang="en-US" altLang="zh-CN" sz="1800" b="0" i="0" dirty="0">
                    <a:solidFill>
                      <a:srgbClr val="000000"/>
                    </a:solidFill>
                    <a:latin typeface="微软雅黑" pitchFamily="34" charset="0"/>
                    <a:ea typeface="微软雅黑" pitchFamily="34" charset="-122"/>
                    <a:cs typeface="微软雅黑" pitchFamily="34" charset="-120"/>
                  </a:rPr>
                  <a:t>3：若原函数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的图象关于直线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对称，则导函数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的图象关于点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对称.</a:t>
                </a:r>
                <a:endParaRPr lang="en-US" altLang="zh-CN" sz="1800" dirty="0"/>
              </a:p>
              <a:p>
                <a:pPr latinLnBrk="1">
                  <a:lnSpc>
                    <a:spcPts val="3300"/>
                  </a:lnSpc>
                </a:pPr>
                <a:r>
                  <a:rPr lang="en-US" altLang="zh-CN" b="1" i="0">
                    <a:solidFill>
                      <a:srgbClr val="00A0AF"/>
                    </a:solidFill>
                    <a:latin typeface="微软雅黑" pitchFamily="34" charset="0"/>
                    <a:ea typeface="微软雅黑" pitchFamily="34" charset="-122"/>
                    <a:cs typeface="微软雅黑" pitchFamily="34" charset="-120"/>
                  </a:rPr>
                  <a:t>心</a:t>
                </a:r>
                <a:r>
                  <a:rPr lang="en-US" altLang="zh-CN" sz="1800" b="1" i="0">
                    <a:solidFill>
                      <a:srgbClr val="00A0AF"/>
                    </a:solidFill>
                    <a:latin typeface="微软雅黑" pitchFamily="34" charset="0"/>
                    <a:ea typeface="微软雅黑" pitchFamily="34" charset="-122"/>
                    <a:cs typeface="微软雅黑" pitchFamily="34" charset="-120"/>
                  </a:rPr>
                  <a:t>中有数</a:t>
                </a:r>
                <a:endParaRPr lang="en-US" altLang="zh-CN" sz="1800" dirty="0"/>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楷体" pitchFamily="34" charset="-122"/>
                    <a:cs typeface="微软雅黑" pitchFamily="34" charset="-120"/>
                  </a:rPr>
                  <a:t>的图象关于直线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楷体" pitchFamily="34" charset="-122"/>
                    <a:cs typeface="微软雅黑" pitchFamily="34" charset="-120"/>
                  </a:rPr>
                  <a:t>对称</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两边同时求导得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则</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楷体" pitchFamily="34" charset="-122"/>
                    <a:cs typeface="微软雅黑" pitchFamily="34" charset="-120"/>
                  </a:rPr>
                  <a:t>的图象关于点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对称</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性质</a:t>
                </a:r>
                <a:r>
                  <a:rPr lang="en-US" altLang="zh-CN" sz="1800" b="0" i="0" dirty="0">
                    <a:solidFill>
                      <a:srgbClr val="000000"/>
                    </a:solidFill>
                    <a:latin typeface="微软雅黑" pitchFamily="34" charset="0"/>
                    <a:ea typeface="微软雅黑" pitchFamily="34" charset="-122"/>
                    <a:cs typeface="微软雅黑" pitchFamily="34" charset="-120"/>
                  </a:rPr>
                  <a:t>4：若原函数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的图象关于点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对称，则导函数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的图象关于直线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对称.</a:t>
                </a:r>
                <a:endParaRPr lang="en-US" altLang="zh-CN" sz="1800" dirty="0"/>
              </a:p>
              <a:p>
                <a:pPr latinLnBrk="1">
                  <a:lnSpc>
                    <a:spcPts val="3300"/>
                  </a:lnSpc>
                </a:pPr>
                <a:r>
                  <a:rPr lang="en-US" altLang="zh-CN" b="1" i="0">
                    <a:solidFill>
                      <a:srgbClr val="00A0AF"/>
                    </a:solidFill>
                    <a:latin typeface="微软雅黑" pitchFamily="34" charset="0"/>
                    <a:ea typeface="微软雅黑" pitchFamily="34" charset="-122"/>
                    <a:cs typeface="微软雅黑" pitchFamily="34" charset="-120"/>
                  </a:rPr>
                  <a:t>心</a:t>
                </a:r>
                <a:r>
                  <a:rPr lang="en-US" altLang="zh-CN" sz="1800" b="1" i="0">
                    <a:solidFill>
                      <a:srgbClr val="00A0AF"/>
                    </a:solidFill>
                    <a:latin typeface="微软雅黑" pitchFamily="34" charset="0"/>
                    <a:ea typeface="微软雅黑" pitchFamily="34" charset="-122"/>
                    <a:cs typeface="微软雅黑" pitchFamily="34" charset="-120"/>
                  </a:rPr>
                  <a:t>中有数</a:t>
                </a:r>
                <a:endParaRPr lang="en-US" altLang="zh-CN" sz="1800" dirty="0"/>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楷体" pitchFamily="34" charset="-122"/>
                    <a:cs typeface="微软雅黑" pitchFamily="34" charset="-120"/>
                  </a:rPr>
                  <a:t>的图象关于点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楷体" pitchFamily="34" charset="-122"/>
                    <a:cs typeface="微软雅黑" pitchFamily="34" charset="-120"/>
                  </a:rPr>
                  <a:t>对称</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两边同时求导得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楷体" pitchFamily="34" charset="-122"/>
                    <a:cs typeface="微软雅黑" pitchFamily="34" charset="-120"/>
                  </a:rPr>
                  <a:t>的图象关于直线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对称</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性质</a:t>
                </a:r>
                <a:r>
                  <a:rPr lang="en-US" altLang="zh-CN" sz="1800" b="0" i="0" dirty="0">
                    <a:solidFill>
                      <a:srgbClr val="000000"/>
                    </a:solidFill>
                    <a:latin typeface="微软雅黑" pitchFamily="34" charset="0"/>
                    <a:ea typeface="微软雅黑" pitchFamily="34" charset="-122"/>
                    <a:cs typeface="微软雅黑" pitchFamily="34" charset="-120"/>
                  </a:rPr>
                  <a:t>5：若导函数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的图象关于直线</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对称，则原函数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处有定义</a:t>
                </a:r>
                <a:r>
                  <a:rPr lang="en-US" altLang="zh-CN" sz="1800" b="0" i="0">
                    <a:solidFill>
                      <a:srgbClr val="000000"/>
                    </a:solidFill>
                    <a:latin typeface="微软雅黑" pitchFamily="34" charset="0"/>
                    <a:ea typeface="微软雅黑" pitchFamily="34" charset="-122"/>
                    <a:cs typeface="微软雅黑" pitchFamily="34" charset="-120"/>
                  </a:rPr>
                  <a:t>）的图象关</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于点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对称.</a:t>
                </a:r>
                <a:endParaRPr lang="en-US" altLang="zh-CN" sz="1800" dirty="0"/>
              </a:p>
              <a:p>
                <a:pPr latinLnBrk="1">
                  <a:lnSpc>
                    <a:spcPts val="3100"/>
                  </a:lnSpc>
                </a:pPr>
                <a:r>
                  <a:rPr lang="en-US" altLang="zh-CN" b="0" i="0">
                    <a:solidFill>
                      <a:srgbClr val="000000"/>
                    </a:solidFill>
                    <a:latin typeface="SimSun" panose="02010600030101010101" pitchFamily="2" charset="-122"/>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性质</a:t>
                </a:r>
                <a:r>
                  <a:rPr lang="en-US" altLang="zh-CN" b="0" i="0" dirty="0">
                    <a:solidFill>
                      <a:srgbClr val="000000"/>
                    </a:solidFill>
                    <a:latin typeface="微软雅黑" pitchFamily="34" charset="0"/>
                    <a:ea typeface="微软雅黑" pitchFamily="34" charset="-122"/>
                    <a:cs typeface="微软雅黑" pitchFamily="34" charset="-120"/>
                  </a:rPr>
                  <a:t>6：若导函数</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𝑓</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𝑥</m:t>
                    </m:r>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b="0" i="0" dirty="0">
                    <a:solidFill>
                      <a:srgbClr val="000000"/>
                    </a:solidFill>
                    <a:latin typeface="微软雅黑" pitchFamily="34" charset="0"/>
                    <a:ea typeface="微软雅黑" pitchFamily="34" charset="-122"/>
                    <a:cs typeface="微软雅黑" pitchFamily="34" charset="-120"/>
                  </a:rPr>
                  <a:t>的图象关于点</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𝑎</m:t>
                    </m:r>
                    <m:r>
                      <a:rPr lang="en-US" altLang="zh-CN" b="0" i="0">
                        <a:solidFill>
                          <a:srgbClr val="000000"/>
                        </a:solidFill>
                        <a:latin typeface="Cambria Math" pitchFamily="34" charset="0"/>
                        <a:ea typeface="Cambria Math" pitchFamily="34" charset="-122"/>
                        <a:cs typeface="Cambria Math" pitchFamily="34" charset="-120"/>
                      </a:rPr>
                      <m:t>,0)</m:t>
                    </m:r>
                  </m:oMath>
                </a14:m>
                <a:r>
                  <a:rPr lang="en-US" altLang="zh-CN" b="0" i="0" dirty="0">
                    <a:solidFill>
                      <a:srgbClr val="000000"/>
                    </a:solidFill>
                    <a:latin typeface="微软雅黑" pitchFamily="34" charset="0"/>
                    <a:ea typeface="微软雅黑" pitchFamily="34" charset="-122"/>
                    <a:cs typeface="微软雅黑" pitchFamily="34" charset="-120"/>
                  </a:rPr>
                  <a:t>对称，则原函数</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𝑓</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𝑥</m:t>
                    </m:r>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b="0" i="0" dirty="0">
                    <a:solidFill>
                      <a:srgbClr val="000000"/>
                    </a:solidFill>
                    <a:latin typeface="微软雅黑" pitchFamily="34" charset="0"/>
                    <a:ea typeface="微软雅黑" pitchFamily="34" charset="-122"/>
                    <a:cs typeface="微软雅黑" pitchFamily="34" charset="-120"/>
                  </a:rPr>
                  <a:t>的图象关于直线</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𝑥</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对称.</a:t>
                </a:r>
                <a:endParaRPr lang="en-US" altLang="zh-CN" dirty="0"/>
              </a:p>
            </p:txBody>
          </p:sp>
        </mc:Choice>
        <mc:Fallback>
          <p:sp>
            <p:nvSpPr>
              <p:cNvPr id="2" name="P_4_BD#caf5527fc?pid=c4cb03970&amp;color=0,0,0&amp;bt=1&amp;bbb=1&amp;hb=1"/>
              <p:cNvSpPr>
                <a:spLocks noRot="1" noChangeAspect="1" noMove="1" noResize="1" noEditPoints="1" noAdjustHandles="1" noChangeArrowheads="1" noChangeShapeType="1" noTextEdit="1"/>
              </p:cNvSpPr>
              <p:nvPr/>
            </p:nvSpPr>
            <p:spPr>
              <a:xfrm>
                <a:off x="832104" y="1080000"/>
                <a:ext cx="10533888" cy="4961255"/>
              </a:xfrm>
              <a:prstGeom prst="rect">
                <a:avLst/>
              </a:prstGeom>
              <a:blipFill>
                <a:blip r:embed="rId3"/>
                <a:stretch>
                  <a:fillRect l="-1389" r="-1100" b="-2948"/>
                </a:stretch>
              </a:blipFill>
              <a:ln/>
            </p:spPr>
            <p:txBody>
              <a:bodyPr/>
              <a:lstStyle/>
              <a:p>
                <a:r>
                  <a:rPr lang="zh-CN" altLang="en-US">
                    <a:noFill/>
                  </a:rPr>
                  <a:t> </a:t>
                </a:r>
              </a:p>
            </p:txBody>
          </p:sp>
        </mc:Fallback>
      </mc:AlternateContent>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4_BD#caf5527fc?pid=c4cb03970&amp;color=0,0,0&amp;bt=1&amp;bbb=1&amp;hb=1"/>
              <p:cNvSpPr/>
              <p:nvPr/>
            </p:nvSpPr>
            <p:spPr>
              <a:xfrm>
                <a:off x="832104" y="1080000"/>
                <a:ext cx="10533888" cy="32848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3.导函数与原函数周期性的关系</a:t>
                </a:r>
                <a:endParaRPr lang="en-US" altLang="zh-CN" sz="1800" dirty="0"/>
              </a:p>
              <a:p>
                <a:pPr latinLnBrk="1">
                  <a:lnSpc>
                    <a:spcPts val="3300"/>
                  </a:lnSpc>
                </a:pPr>
                <a:r>
                  <a:rPr lang="en-US" altLang="zh-CN" b="0" i="0">
                    <a:solidFill>
                      <a:srgbClr val="000000"/>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性质</a:t>
                </a:r>
                <a:r>
                  <a:rPr lang="en-US" altLang="zh-CN" sz="1800" b="0" i="0" dirty="0">
                    <a:solidFill>
                      <a:srgbClr val="000000"/>
                    </a:solidFill>
                    <a:latin typeface="微软雅黑" pitchFamily="34" charset="0"/>
                    <a:ea typeface="微软雅黑" pitchFamily="34" charset="-122"/>
                    <a:cs typeface="微软雅黑" pitchFamily="34" charset="-120"/>
                  </a:rPr>
                  <a:t>7：若原函数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是周期为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oMath>
                </a14:m>
                <a:r>
                  <a:rPr lang="en-US" altLang="zh-CN" sz="1800" b="0" i="0" dirty="0">
                    <a:solidFill>
                      <a:srgbClr val="000000"/>
                    </a:solidFill>
                    <a:latin typeface="微软雅黑" pitchFamily="34" charset="0"/>
                    <a:ea typeface="微软雅黑" pitchFamily="34" charset="-122"/>
                    <a:cs typeface="微软雅黑" pitchFamily="34" charset="-120"/>
                  </a:rPr>
                  <a:t>的周期函数，则其导函数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也是周期为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的周期函数.</a:t>
                </a:r>
                <a:endParaRPr lang="en-US" altLang="zh-CN" sz="1800" dirty="0"/>
              </a:p>
              <a:p>
                <a:pPr latinLnBrk="1">
                  <a:lnSpc>
                    <a:spcPts val="3300"/>
                  </a:lnSpc>
                </a:pPr>
                <a:r>
                  <a:rPr lang="en-US" altLang="zh-CN" b="1" i="0">
                    <a:solidFill>
                      <a:srgbClr val="00A0AF"/>
                    </a:solidFill>
                    <a:latin typeface="微软雅黑" pitchFamily="34" charset="0"/>
                    <a:ea typeface="微软雅黑" pitchFamily="34" charset="-122"/>
                    <a:cs typeface="微软雅黑" pitchFamily="34" charset="-120"/>
                  </a:rPr>
                  <a:t>心</a:t>
                </a:r>
                <a:r>
                  <a:rPr lang="en-US" altLang="zh-CN" sz="1800" b="1" i="0">
                    <a:solidFill>
                      <a:srgbClr val="00A0AF"/>
                    </a:solidFill>
                    <a:latin typeface="微软雅黑" pitchFamily="34" charset="0"/>
                    <a:ea typeface="微软雅黑" pitchFamily="34" charset="-122"/>
                    <a:cs typeface="微软雅黑" pitchFamily="34" charset="-120"/>
                  </a:rPr>
                  <a:t>中有数</a:t>
                </a:r>
                <a:endParaRPr lang="en-US" altLang="zh-CN" sz="1800" dirty="0"/>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楷体" pitchFamily="34" charset="-122"/>
                    <a:cs typeface="微软雅黑" pitchFamily="34" charset="-120"/>
                  </a:rPr>
                  <a:t>是周期为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oMath>
                </a14:m>
                <a:r>
                  <a:rPr lang="en-US" altLang="zh-CN" sz="1800" b="0" i="0" dirty="0">
                    <a:solidFill>
                      <a:srgbClr val="000000"/>
                    </a:solidFill>
                    <a:latin typeface="微软雅黑" pitchFamily="34" charset="0"/>
                    <a:ea typeface="楷体" pitchFamily="34" charset="-122"/>
                    <a:cs typeface="微软雅黑" pitchFamily="34" charset="-120"/>
                  </a:rPr>
                  <a:t>的周期函数</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𝑇</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两边同时求导得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𝑇</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楷体" pitchFamily="34" charset="-122"/>
                    <a:cs typeface="微软雅黑" pitchFamily="34" charset="-120"/>
                  </a:rPr>
                  <a:t>是周期为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𝑇</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的周期函数</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1" i="0">
                    <a:solidFill>
                      <a:srgbClr val="000000"/>
                    </a:solidFill>
                    <a:latin typeface="微软雅黑" pitchFamily="34" charset="0"/>
                    <a:ea typeface="微软雅黑" pitchFamily="34" charset="-122"/>
                    <a:cs typeface="微软雅黑" pitchFamily="34" charset="-120"/>
                  </a:rPr>
                  <a:t>注</a:t>
                </a:r>
                <a:r>
                  <a:rPr lang="en-US" altLang="zh-CN" sz="1800" b="1" i="0">
                    <a:solidFill>
                      <a:srgbClr val="000000"/>
                    </a:solidFill>
                    <a:latin typeface="微软雅黑" pitchFamily="34" charset="0"/>
                    <a:ea typeface="微软雅黑" pitchFamily="34" charset="-122"/>
                    <a:cs typeface="微软雅黑" pitchFamily="34" charset="-120"/>
                  </a:rPr>
                  <a:t>意</a:t>
                </a:r>
                <a:endParaRPr lang="en-US" altLang="zh-CN" sz="1800" dirty="0"/>
              </a:p>
              <a:p>
                <a:pPr latinLnBrk="1">
                  <a:lnSpc>
                    <a:spcPts val="3300"/>
                  </a:lnSpc>
                </a:pPr>
                <a:r>
                  <a:rPr lang="en-US" altLang="zh-CN" b="0" i="0">
                    <a:solidFill>
                      <a:srgbClr val="000000"/>
                    </a:solidFill>
                    <a:latin typeface="微软雅黑" pitchFamily="34" charset="0"/>
                    <a:ea typeface="楷体" pitchFamily="34" charset="-122"/>
                    <a:cs typeface="微软雅黑" pitchFamily="34" charset="-120"/>
                  </a:rPr>
                  <a:t>反</a:t>
                </a:r>
                <a:r>
                  <a:rPr lang="en-US" altLang="zh-CN" sz="1800" b="0" i="0">
                    <a:solidFill>
                      <a:srgbClr val="000000"/>
                    </a:solidFill>
                    <a:latin typeface="微软雅黑" pitchFamily="34" charset="0"/>
                    <a:ea typeface="楷体" pitchFamily="34" charset="-122"/>
                    <a:cs typeface="微软雅黑" pitchFamily="34" charset="-120"/>
                  </a:rPr>
                  <a:t>之不一定成立</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如函数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cos</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它的导函数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m:rPr>
                        <m:nor/>
                      </m:rPr>
                      <a:rPr lang="en-US" altLang="zh-CN" sz="1800" b="0" i="0">
                        <a:solidFill>
                          <a:srgbClr val="000000"/>
                        </a:solidFill>
                        <a:latin typeface="Cambria Math" pitchFamily="34" charset="0"/>
                        <a:ea typeface="Cambria Math" pitchFamily="34" charset="-122"/>
                        <a:cs typeface="Cambria Math" pitchFamily="34" charset="-120"/>
                      </a:rPr>
                      <m:t>sin</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楷体" pitchFamily="34" charset="-122"/>
                    <a:cs typeface="微软雅黑" pitchFamily="34" charset="-120"/>
                  </a:rPr>
                  <a:t>是一个周期为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m:rPr>
                        <m:sty m:val="p"/>
                      </m:rPr>
                      <a:rPr lang="en-US" altLang="zh-CN" sz="1800" b="0" i="0">
                        <a:solidFill>
                          <a:srgbClr val="000000"/>
                        </a:solidFill>
                        <a:latin typeface="Cambria Math" pitchFamily="34" charset="0"/>
                        <a:ea typeface="Cambria Math" pitchFamily="34" charset="-122"/>
                        <a:cs typeface="Cambria Math" pitchFamily="34" charset="-120"/>
                      </a:rPr>
                      <m:t>π</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楷体" pitchFamily="34" charset="-122"/>
                    <a:cs typeface="微软雅黑" pitchFamily="34" charset="-120"/>
                  </a:rPr>
                  <a:t>的周期函数</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但是</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𝑓</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𝑥</m:t>
                    </m:r>
                    <m:r>
                      <a:rPr lang="en-US" altLang="zh-CN"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楷体" pitchFamily="34" charset="-122"/>
                    <a:cs typeface="微软雅黑" pitchFamily="34" charset="-120"/>
                  </a:rPr>
                  <a:t>不是周期函数</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P_4_BD#caf5527fc?pid=c4cb03970&amp;color=0,0,0&amp;bt=1&amp;bbb=1&amp;hb=1"/>
              <p:cNvSpPr>
                <a:spLocks noRot="1" noChangeAspect="1" noMove="1" noResize="1" noEditPoints="1" noAdjustHandles="1" noChangeArrowheads="1" noChangeShapeType="1" noTextEdit="1"/>
              </p:cNvSpPr>
              <p:nvPr/>
            </p:nvSpPr>
            <p:spPr>
              <a:xfrm>
                <a:off x="832104" y="1080000"/>
                <a:ext cx="10533888" cy="3284855"/>
              </a:xfrm>
              <a:prstGeom prst="rect">
                <a:avLst/>
              </a:prstGeom>
              <a:blipFill>
                <a:blip r:embed="rId3"/>
                <a:stretch>
                  <a:fillRect l="-1389" r="-694" b="-4453"/>
                </a:stretch>
              </a:blipFill>
              <a:ln/>
            </p:spPr>
            <p:txBody>
              <a:bodyPr/>
              <a:lstStyle/>
              <a:p>
                <a:r>
                  <a:rPr lang="zh-CN" altLang="en-US">
                    <a:noFill/>
                  </a:rPr>
                  <a:t> </a:t>
                </a:r>
              </a:p>
            </p:txBody>
          </p:sp>
        </mc:Fallback>
      </mc:AlternateContent>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4_BD#caf5527fc?pid=c4cb03970&amp;color=0,0,0&amp;bt=1&amp;bbb=1&amp;hb=1"/>
              <p:cNvSpPr/>
              <p:nvPr/>
            </p:nvSpPr>
            <p:spPr>
              <a:xfrm>
                <a:off x="832104" y="1080000"/>
                <a:ext cx="10533888" cy="3143631"/>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4.三次函数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3</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𝑐𝑥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𝑑</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与其导函数的性质关系</a:t>
                </a:r>
                <a:endParaRPr lang="en-US" altLang="zh-CN" sz="1800" dirty="0"/>
              </a:p>
              <a:p>
                <a:pPr latinLnBrk="1">
                  <a:lnSpc>
                    <a:spcPts val="3500"/>
                  </a:lnSpc>
                </a:pPr>
                <a:r>
                  <a:rPr lang="en-US" altLang="zh-CN" b="0" i="0">
                    <a:solidFill>
                      <a:srgbClr val="000000"/>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1）三次函数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3</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𝑐𝑥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𝑑</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微软雅黑" pitchFamily="34" charset="0"/>
                    <a:ea typeface="微软雅黑" pitchFamily="34" charset="-122"/>
                    <a:cs typeface="微软雅黑" pitchFamily="34" charset="-120"/>
                  </a:rPr>
                  <a:t>的图象是中心对称图形，其对称中心是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𝑏</m:t>
                        </m:r>
                      </m:num>
                      <m:den>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𝑎</m:t>
                        </m:r>
                      </m:den>
                    </m:f>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5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𝑓</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𝑏</m:t>
                        </m:r>
                      </m:num>
                      <m:den>
                        <m:r>
                          <a:rPr lang="en-US" altLang="zh-CN" b="0" i="0">
                            <a:solidFill>
                              <a:srgbClr val="000000"/>
                            </a:solidFill>
                            <a:latin typeface="Cambria Math" pitchFamily="34" charset="0"/>
                            <a:ea typeface="Cambria Math" pitchFamily="34" charset="-122"/>
                            <a:cs typeface="Cambria Math" pitchFamily="34" charset="-120"/>
                          </a:rPr>
                          <m:t>3</m:t>
                        </m:r>
                        <m:r>
                          <a:rPr lang="en-US" altLang="zh-CN" b="0" i="0">
                            <a:solidFill>
                              <a:srgbClr val="000000"/>
                            </a:solidFill>
                            <a:latin typeface="Cambria Math" pitchFamily="34" charset="0"/>
                            <a:ea typeface="Cambria Math" pitchFamily="34" charset="-122"/>
                            <a:cs typeface="Cambria Math" pitchFamily="34" charset="-120"/>
                          </a:rPr>
                          <m:t>𝑎</m:t>
                        </m:r>
                      </m:den>
                    </m:f>
                    <m:r>
                      <a:rPr lang="en-US" altLang="zh-CN" b="0" i="0" smtClean="0">
                        <a:solidFill>
                          <a:srgbClr val="000000"/>
                        </a:solidFill>
                        <a:latin typeface="Cambria Math" pitchFamily="34" charset="0"/>
                        <a:ea typeface="Cambria Math" pitchFamily="34" charset="-122"/>
                        <a:cs typeface="Cambria Math" pitchFamily="34" charset="-120"/>
                      </a:rPr>
                      <m:t>)</m:t>
                    </m:r>
                  </m:oMath>
                </a14:m>
                <a:r>
                  <a:rPr lang="en-US" altLang="zh-CN" b="0" i="0" dirty="0">
                    <a:solidFill>
                      <a:srgbClr val="000000"/>
                    </a:solidFill>
                    <a:latin typeface="微软雅黑" pitchFamily="34" charset="0"/>
                    <a:ea typeface="微软雅黑" pitchFamily="34" charset="-122"/>
                    <a:cs typeface="微软雅黑" pitchFamily="34" charset="-120"/>
                  </a:rPr>
                  <a:t>，对称中心就在其导函数</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𝑓</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𝑥</m:t>
                    </m:r>
                    <m:r>
                      <a:rPr lang="en-US" altLang="zh-CN" b="0" i="0">
                        <a:solidFill>
                          <a:srgbClr val="000000"/>
                        </a:solidFill>
                        <a:latin typeface="Cambria Math" pitchFamily="34" charset="0"/>
                        <a:ea typeface="Cambria Math" pitchFamily="34" charset="-122"/>
                        <a:cs typeface="Cambria Math" pitchFamily="34" charset="-120"/>
                      </a:rPr>
                      <m:t>)=3</m:t>
                    </m:r>
                    <m:r>
                      <a:rPr lang="en-US" altLang="zh-CN" b="0" i="0">
                        <a:solidFill>
                          <a:srgbClr val="000000"/>
                        </a:solidFill>
                        <a:latin typeface="Cambria Math" pitchFamily="34" charset="0"/>
                        <a:ea typeface="Cambria Math" pitchFamily="34" charset="-122"/>
                        <a:cs typeface="Cambria Math" pitchFamily="34" charset="-120"/>
                      </a:rPr>
                      <m:t>𝑎</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𝑥</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𝑏𝑥</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𝑐</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𝑎</m:t>
                    </m:r>
                    <m:r>
                      <a:rPr lang="en-US" altLang="zh-CN" b="0" i="0">
                        <a:solidFill>
                          <a:srgbClr val="000000"/>
                        </a:solidFill>
                        <a:latin typeface="Cambria Math" pitchFamily="34" charset="0"/>
                        <a:ea typeface="Cambria Math" pitchFamily="34" charset="-122"/>
                        <a:cs typeface="Cambria Math" pitchFamily="34" charset="-120"/>
                      </a:rPr>
                      <m:t>≠0)</m:t>
                    </m:r>
                  </m:oMath>
                </a14:m>
                <a:r>
                  <a:rPr lang="en-US" altLang="zh-CN" b="0" i="0" dirty="0">
                    <a:solidFill>
                      <a:srgbClr val="000000"/>
                    </a:solidFill>
                    <a:latin typeface="微软雅黑" pitchFamily="34" charset="0"/>
                    <a:ea typeface="微软雅黑" pitchFamily="34" charset="-122"/>
                    <a:cs typeface="微软雅黑" pitchFamily="34" charset="-120"/>
                  </a:rPr>
                  <a:t>图象的对称轴</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𝑥</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𝑏</m:t>
                        </m:r>
                      </m:num>
                      <m:den>
                        <m:r>
                          <a:rPr lang="en-US" altLang="zh-CN" b="0" i="0">
                            <a:solidFill>
                              <a:srgbClr val="000000"/>
                            </a:solidFill>
                            <a:latin typeface="Cambria Math" pitchFamily="34" charset="0"/>
                            <a:ea typeface="Cambria Math" pitchFamily="34" charset="-122"/>
                            <a:cs typeface="Cambria Math" pitchFamily="34" charset="-120"/>
                          </a:rPr>
                          <m:t>3</m:t>
                        </m:r>
                        <m:r>
                          <a:rPr lang="en-US" altLang="zh-CN" b="0" i="0">
                            <a:solidFill>
                              <a:srgbClr val="000000"/>
                            </a:solidFill>
                            <a:latin typeface="Cambria Math" pitchFamily="34" charset="0"/>
                            <a:ea typeface="Cambria Math" pitchFamily="34" charset="-122"/>
                            <a:cs typeface="Cambria Math" pitchFamily="34" charset="-120"/>
                          </a:rPr>
                          <m:t>𝑎</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上.</a:t>
                </a: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0000"/>
                    </a:solidFill>
                    <a:effectLst/>
                    <a:uLnTx/>
                    <a:uFillTx/>
                    <a:latin typeface="SimSun" panose="02010600030101010101" pitchFamily="2" charset="-122"/>
                    <a:ea typeface="SimSun" pitchFamily="34" charset="-122"/>
                    <a:cs typeface="SimSun" pitchFamily="34" charset="-120"/>
                  </a:rPr>
                  <a:t>    </a:t>
                </a:r>
                <a:r>
                  <a:rPr kumimoji="0" lang="en-US" altLang="zh-CN" sz="18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（2）三次函数</a:t>
                </a:r>
                <a14:m>
                  <m:oMath xmlns:m="http://schemas.openxmlformats.org/officeDocument/2006/math">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𝑓</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𝑥</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𝑎</m:t>
                    </m:r>
                    <m:sSup>
                      <m:sSupPr>
                        <m:ctrlPr>
                          <a:rPr kumimoji="0" lang="en-US" altLang="zh-CN" sz="18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𝑥</m:t>
                        </m:r>
                      </m:e>
                      <m:sup>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3</m:t>
                        </m:r>
                      </m:sup>
                    </m:sSup>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𝑏</m:t>
                    </m:r>
                    <m:sSup>
                      <m:sSupPr>
                        <m:ctrlPr>
                          <a:rPr kumimoji="0" lang="en-US" altLang="zh-CN" sz="18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𝑥</m:t>
                        </m:r>
                      </m:e>
                      <m:sup>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2</m:t>
                        </m:r>
                      </m:sup>
                    </m:sSup>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𝑐𝑥</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𝑑</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𝑎</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≠0)</m:t>
                    </m:r>
                  </m:oMath>
                </a14:m>
                <a:r>
                  <a:rPr kumimoji="0" lang="en-US" altLang="zh-CN" sz="18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的二阶导数</a:t>
                </a:r>
                <a14:m>
                  <m:oMath xmlns:m="http://schemas.openxmlformats.org/officeDocument/2006/math">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𝑓</m:t>
                    </m:r>
                    <m:r>
                      <m:rPr>
                        <m:nor/>
                      </m:rP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 </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𝑥</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)=6</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𝑎𝑥</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+2</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𝑏</m:t>
                    </m:r>
                  </m:oMath>
                </a14:m>
                <a:r>
                  <a:rPr kumimoji="0" lang="en-US" altLang="zh-CN" sz="18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的零点为</a:t>
                </a:r>
                <a14:m>
                  <m:oMath xmlns:m="http://schemas.openxmlformats.org/officeDocument/2006/math">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𝑥</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f>
                      <m:fPr>
                        <m:ctrlPr>
                          <a:rPr kumimoji="0" lang="en-US" altLang="zh-CN" sz="18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fPr>
                      <m:num>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𝑏</m:t>
                        </m:r>
                      </m:num>
                      <m:den>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3</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𝑎</m:t>
                        </m:r>
                      </m:den>
                    </m:f>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18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A0AF"/>
                    </a:solidFill>
                    <a:effectLst/>
                    <a:uLnTx/>
                    <a:uFillTx/>
                    <a:latin typeface="微软雅黑" pitchFamily="34" charset="0"/>
                    <a:ea typeface="楷体" pitchFamily="34" charset="-122"/>
                    <a:cs typeface="微软雅黑" pitchFamily="34" charset="-120"/>
                  </a:rPr>
                  <a:t>（</a:t>
                </a:r>
                <a:r>
                  <a:rPr kumimoji="0" lang="en-US" altLang="zh-CN" sz="1800" b="0" i="0" u="none" strike="noStrike" kern="1200" cap="none" spc="0" normalizeH="0" baseline="0" noProof="0" dirty="0">
                    <a:ln>
                      <a:noFill/>
                    </a:ln>
                    <a:solidFill>
                      <a:srgbClr val="00A0AF"/>
                    </a:solidFill>
                    <a:effectLst/>
                    <a:uLnTx/>
                    <a:uFillTx/>
                    <a:latin typeface="微软雅黑" pitchFamily="34" charset="0"/>
                    <a:ea typeface="楷体" pitchFamily="34" charset="-122"/>
                    <a:cs typeface="微软雅黑" pitchFamily="34" charset="-120"/>
                  </a:rPr>
                  <a:t>二阶导数</a:t>
                </a:r>
                <a14:m>
                  <m:oMath xmlns:m="http://schemas.openxmlformats.org/officeDocument/2006/math">
                    <m:r>
                      <a:rPr kumimoji="0" lang="en-US" altLang="zh-CN" sz="1800" b="0" i="0" u="none" strike="noStrike" kern="1200" cap="none" spc="0" normalizeH="0" baseline="0" noProof="0">
                        <a:ln>
                          <a:noFill/>
                        </a:ln>
                        <a:solidFill>
                          <a:srgbClr val="00A0AF"/>
                        </a:solidFill>
                        <a:effectLst/>
                        <a:uLnTx/>
                        <a:uFillTx/>
                        <a:latin typeface="Cambria Math" pitchFamily="34" charset="0"/>
                        <a:ea typeface="Cambria Math" pitchFamily="34" charset="-122"/>
                        <a:cs typeface="Cambria Math" pitchFamily="34" charset="-120"/>
                      </a:rPr>
                      <m:t>𝑓</m:t>
                    </m:r>
                    <m:r>
                      <m:rPr>
                        <m:nor/>
                      </m:rPr>
                      <a:rPr kumimoji="0" lang="en-US" altLang="zh-CN" sz="1800" b="0" i="0" u="none" strike="noStrike" kern="1200" cap="none" spc="0" normalizeH="0" baseline="0" noProof="0">
                        <a:ln>
                          <a:noFill/>
                        </a:ln>
                        <a:solidFill>
                          <a:srgbClr val="00A0AF"/>
                        </a:solidFill>
                        <a:effectLst/>
                        <a:uLnTx/>
                        <a:uFillTx/>
                        <a:latin typeface="Cambria Math" pitchFamily="34" charset="0"/>
                        <a:ea typeface="Cambria Math" pitchFamily="34" charset="-122"/>
                        <a:cs typeface="Cambria Math" pitchFamily="34" charset="-120"/>
                      </a:rPr>
                      <m:t> </m:t>
                    </m:r>
                    <m:r>
                      <a:rPr kumimoji="0" lang="en-US" altLang="zh-CN" sz="1800" b="0" i="0" u="none" strike="noStrike" kern="1200" cap="none" spc="0" normalizeH="0" baseline="0" noProof="0">
                        <a:ln>
                          <a:noFill/>
                        </a:ln>
                        <a:solidFill>
                          <a:srgbClr val="00A0AF"/>
                        </a:solidFill>
                        <a:effectLst/>
                        <a:uLnTx/>
                        <a:uFillTx/>
                        <a:latin typeface="Cambria Math" pitchFamily="34" charset="0"/>
                        <a:ea typeface="Cambria Math" pitchFamily="34" charset="-122"/>
                        <a:cs typeface="Cambria Math" pitchFamily="34" charset="-120"/>
                      </a:rPr>
                      <m:t>″(</m:t>
                    </m:r>
                    <m:r>
                      <a:rPr kumimoji="0" lang="en-US" altLang="zh-CN" sz="1800" b="0" i="0" u="none" strike="noStrike" kern="1200" cap="none" spc="0" normalizeH="0" baseline="0" noProof="0">
                        <a:ln>
                          <a:noFill/>
                        </a:ln>
                        <a:solidFill>
                          <a:srgbClr val="00A0AF"/>
                        </a:solidFill>
                        <a:effectLst/>
                        <a:uLnTx/>
                        <a:uFillTx/>
                        <a:latin typeface="Cambria Math" pitchFamily="34" charset="0"/>
                        <a:ea typeface="Cambria Math" pitchFamily="34" charset="-122"/>
                        <a:cs typeface="Cambria Math" pitchFamily="34" charset="-120"/>
                      </a:rPr>
                      <m:t>𝑥</m:t>
                    </m:r>
                    <m:r>
                      <a:rPr kumimoji="0" lang="en-US" altLang="zh-CN" sz="1800" b="0" i="0" u="none" strike="noStrike" kern="1200" cap="none" spc="0" normalizeH="0" baseline="0" noProof="0">
                        <a:ln>
                          <a:noFill/>
                        </a:ln>
                        <a:solidFill>
                          <a:srgbClr val="00A0AF"/>
                        </a:solidFill>
                        <a:effectLst/>
                        <a:uLnTx/>
                        <a:uFillTx/>
                        <a:latin typeface="Cambria Math" pitchFamily="34" charset="0"/>
                        <a:ea typeface="Cambria Math" pitchFamily="34" charset="-122"/>
                        <a:cs typeface="Cambria Math" pitchFamily="34" charset="-120"/>
                      </a:rPr>
                      <m:t>)</m:t>
                    </m:r>
                  </m:oMath>
                </a14:m>
                <a:r>
                  <a:rPr kumimoji="0" lang="en-US" altLang="zh-CN" sz="1800" b="0" i="0" u="none" strike="noStrike" kern="1200" cap="none" spc="0" normalizeH="0" baseline="0" noProof="0" dirty="0">
                    <a:ln>
                      <a:noFill/>
                    </a:ln>
                    <a:solidFill>
                      <a:srgbClr val="00A0AF"/>
                    </a:solidFill>
                    <a:effectLst/>
                    <a:uLnTx/>
                    <a:uFillTx/>
                    <a:latin typeface="微软雅黑" pitchFamily="34" charset="0"/>
                    <a:ea typeface="楷体" pitchFamily="34" charset="-122"/>
                    <a:cs typeface="微软雅黑" pitchFamily="34" charset="-120"/>
                  </a:rPr>
                  <a:t>即为导函数</a:t>
                </a:r>
                <a14:m>
                  <m:oMath xmlns:m="http://schemas.openxmlformats.org/officeDocument/2006/math">
                    <m:r>
                      <a:rPr kumimoji="0" lang="en-US" altLang="zh-CN" sz="1800" b="0" i="0" u="none" strike="noStrike" kern="1200" cap="none" spc="0" normalizeH="0" baseline="0" noProof="0">
                        <a:ln>
                          <a:noFill/>
                        </a:ln>
                        <a:solidFill>
                          <a:srgbClr val="00A0AF"/>
                        </a:solidFill>
                        <a:effectLst/>
                        <a:uLnTx/>
                        <a:uFillTx/>
                        <a:latin typeface="Cambria Math" pitchFamily="34" charset="0"/>
                        <a:ea typeface="Cambria Math" pitchFamily="34" charset="-122"/>
                        <a:cs typeface="Cambria Math" pitchFamily="34" charset="-120"/>
                      </a:rPr>
                      <m:t>𝑓</m:t>
                    </m:r>
                    <m:r>
                      <m:rPr>
                        <m:nor/>
                      </m:rPr>
                      <a:rPr kumimoji="0" lang="en-US" altLang="zh-CN" sz="1800" b="0" i="0" u="none" strike="noStrike" kern="1200" cap="none" spc="0" normalizeH="0" baseline="0" noProof="0">
                        <a:ln>
                          <a:noFill/>
                        </a:ln>
                        <a:solidFill>
                          <a:srgbClr val="00A0AF"/>
                        </a:solidFill>
                        <a:effectLst/>
                        <a:uLnTx/>
                        <a:uFillTx/>
                        <a:latin typeface="Cambria Math" pitchFamily="34" charset="0"/>
                        <a:ea typeface="Cambria Math" pitchFamily="34" charset="-122"/>
                        <a:cs typeface="Cambria Math" pitchFamily="34" charset="-120"/>
                      </a:rPr>
                      <m:t> </m:t>
                    </m:r>
                    <m:r>
                      <a:rPr kumimoji="0" lang="en-US" altLang="zh-CN" sz="1800" b="0" i="0" u="none" strike="noStrike" kern="1200" cap="none" spc="0" normalizeH="0" baseline="0" noProof="0">
                        <a:ln>
                          <a:noFill/>
                        </a:ln>
                        <a:solidFill>
                          <a:srgbClr val="00A0AF"/>
                        </a:solidFill>
                        <a:effectLst/>
                        <a:uLnTx/>
                        <a:uFillTx/>
                        <a:latin typeface="Cambria Math" pitchFamily="34" charset="0"/>
                        <a:ea typeface="Cambria Math" pitchFamily="34" charset="-122"/>
                        <a:cs typeface="Cambria Math" pitchFamily="34" charset="-120"/>
                      </a:rPr>
                      <m:t>′(</m:t>
                    </m:r>
                    <m:r>
                      <a:rPr kumimoji="0" lang="en-US" altLang="zh-CN" sz="1800" b="0" i="0" u="none" strike="noStrike" kern="1200" cap="none" spc="0" normalizeH="0" baseline="0" noProof="0">
                        <a:ln>
                          <a:noFill/>
                        </a:ln>
                        <a:solidFill>
                          <a:srgbClr val="00A0AF"/>
                        </a:solidFill>
                        <a:effectLst/>
                        <a:uLnTx/>
                        <a:uFillTx/>
                        <a:latin typeface="Cambria Math" pitchFamily="34" charset="0"/>
                        <a:ea typeface="Cambria Math" pitchFamily="34" charset="-122"/>
                        <a:cs typeface="Cambria Math" pitchFamily="34" charset="-120"/>
                      </a:rPr>
                      <m:t>𝑥</m:t>
                    </m:r>
                    <m:r>
                      <a:rPr kumimoji="0" lang="en-US" altLang="zh-CN" sz="1800" b="0" i="0" u="none" strike="noStrike" kern="1200" cap="none" spc="0" normalizeH="0" baseline="0" noProof="0">
                        <a:ln>
                          <a:noFill/>
                        </a:ln>
                        <a:solidFill>
                          <a:srgbClr val="00A0AF"/>
                        </a:solidFill>
                        <a:effectLst/>
                        <a:uLnTx/>
                        <a:uFillTx/>
                        <a:latin typeface="Cambria Math" pitchFamily="34" charset="0"/>
                        <a:ea typeface="Cambria Math" pitchFamily="34" charset="-122"/>
                        <a:cs typeface="Cambria Math" pitchFamily="34" charset="-120"/>
                      </a:rPr>
                      <m:t>)</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楷体" pitchFamily="34" charset="-122"/>
                    <a:cs typeface="微软雅黑" pitchFamily="34" charset="-120"/>
                  </a:rPr>
                  <a:t> </a:t>
                </a:r>
                <a:r>
                  <a:rPr kumimoji="0" lang="en-US" altLang="zh-CN" sz="1800" b="0" i="0" u="none" strike="noStrike" kern="1200" cap="none" spc="0" normalizeH="0" baseline="0" noProof="0">
                    <a:ln>
                      <a:noFill/>
                    </a:ln>
                    <a:solidFill>
                      <a:srgbClr val="00A0AF"/>
                    </a:solidFill>
                    <a:effectLst/>
                    <a:uLnTx/>
                    <a:uFillTx/>
                    <a:latin typeface="微软雅黑" pitchFamily="34" charset="0"/>
                    <a:ea typeface="楷体" pitchFamily="34" charset="-122"/>
                    <a:cs typeface="微软雅黑" pitchFamily="34" charset="-120"/>
                  </a:rPr>
                  <a:t>的导数）</a:t>
                </a: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点</a:t>
                </a:r>
                <a14:m>
                  <m:oMath xmlns:m="http://schemas.openxmlformats.org/officeDocument/2006/math">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f>
                      <m:fPr>
                        <m:ctrlPr>
                          <a:rPr kumimoji="0" lang="en-US" altLang="zh-CN" sz="18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fPr>
                      <m:num>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𝑏</m:t>
                        </m:r>
                      </m:num>
                      <m:den>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3</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𝑎</m:t>
                        </m:r>
                      </m:den>
                    </m:f>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𝑓</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f>
                      <m:fPr>
                        <m:ctrlPr>
                          <a:rPr kumimoji="0" lang="en-US" altLang="zh-CN" sz="18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fPr>
                      <m:num>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𝑏</m:t>
                        </m:r>
                      </m:num>
                      <m:den>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3</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𝑎</m:t>
                        </m:r>
                      </m:den>
                    </m:f>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oMath>
                </a14:m>
                <a:r>
                  <a:rPr kumimoji="0" lang="en-US" altLang="zh-CN" sz="18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是三次函数图象的拐点.过三次函数</a:t>
                </a:r>
                <a14:m>
                  <m:oMath xmlns:m="http://schemas.openxmlformats.org/officeDocument/2006/math">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𝑓</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𝑥</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𝑎</m:t>
                    </m:r>
                    <m:sSup>
                      <m:sSupPr>
                        <m:ctrlPr>
                          <a:rPr kumimoji="0" lang="en-US" altLang="zh-CN" sz="18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𝑥</m:t>
                        </m:r>
                      </m:e>
                      <m:sup>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3</m:t>
                        </m:r>
                      </m:sup>
                    </m:sSup>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𝑏</m:t>
                    </m:r>
                    <m:sSup>
                      <m:sSupPr>
                        <m:ctrlPr>
                          <a:rPr kumimoji="0" lang="en-US" altLang="zh-CN" sz="18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𝑥</m:t>
                        </m:r>
                      </m:e>
                      <m:sup>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2</m:t>
                        </m:r>
                      </m:sup>
                    </m:sSup>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𝑐𝑥</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𝑑</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𝑎</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≠0)</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18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图象的对称中心</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45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18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拐点）</a:t>
                </a:r>
                <a14:m>
                  <m:oMath xmlns:m="http://schemas.openxmlformats.org/officeDocument/2006/math">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f>
                      <m:fPr>
                        <m:ctrlPr>
                          <a:rPr kumimoji="0" lang="en-US" altLang="zh-CN" sz="18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fPr>
                      <m:num>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𝑏</m:t>
                        </m:r>
                      </m:num>
                      <m:den>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3</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𝑎</m:t>
                        </m:r>
                      </m:den>
                    </m:f>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𝑓</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f>
                      <m:fPr>
                        <m:ctrlPr>
                          <a:rPr kumimoji="0" lang="en-US" altLang="zh-CN" sz="18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fPr>
                      <m:num>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𝑏</m:t>
                        </m:r>
                      </m:num>
                      <m:den>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3</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𝑎</m:t>
                        </m:r>
                      </m:den>
                    </m:f>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18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的切线有且只有一条.</a:t>
                </a:r>
                <a:endParaRPr lang="en-US" altLang="zh-CN" dirty="0"/>
              </a:p>
            </p:txBody>
          </p:sp>
        </mc:Choice>
        <mc:Fallback>
          <p:sp>
            <p:nvSpPr>
              <p:cNvPr id="2" name="P_4_BD#caf5527fc?pid=c4cb03970&amp;color=0,0,0&amp;bt=1&amp;bbb=1&amp;hb=1"/>
              <p:cNvSpPr>
                <a:spLocks noRot="1" noChangeAspect="1" noMove="1" noResize="1" noEditPoints="1" noAdjustHandles="1" noChangeArrowheads="1" noChangeShapeType="1" noTextEdit="1"/>
              </p:cNvSpPr>
              <p:nvPr/>
            </p:nvSpPr>
            <p:spPr>
              <a:xfrm>
                <a:off x="832104" y="1080000"/>
                <a:ext cx="10533888" cy="3143631"/>
              </a:xfrm>
              <a:prstGeom prst="rect">
                <a:avLst/>
              </a:prstGeom>
              <a:blipFill>
                <a:blip r:embed="rId3"/>
                <a:stretch>
                  <a:fillRect l="-1389" b="-2713"/>
                </a:stretch>
              </a:blipFill>
              <a:ln/>
            </p:spPr>
            <p:txBody>
              <a:bodyPr/>
              <a:lstStyle/>
              <a:p>
                <a:r>
                  <a:rPr lang="zh-CN" altLang="en-US">
                    <a:noFill/>
                  </a:rPr>
                  <a:t> </a:t>
                </a:r>
              </a:p>
            </p:txBody>
          </p:sp>
        </mc:Fallback>
      </mc:AlternateContent>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4_BD#caf5527fc?pid=c4cb03970&amp;color=0,0,0&amp;bt=1&amp;bbb=1&amp;hb=1"/>
              <p:cNvSpPr/>
              <p:nvPr/>
            </p:nvSpPr>
            <p:spPr>
              <a:xfrm>
                <a:off x="832104" y="1080000"/>
                <a:ext cx="10533888" cy="37039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注意</a:t>
                </a:r>
                <a:endParaRPr lang="en-US" altLang="zh-CN" sz="1800" dirty="0"/>
              </a:p>
              <a:p>
                <a:pPr algn="ctr" latinLnBrk="1">
                  <a:lnSpc>
                    <a:spcPts val="3300"/>
                  </a:lnSpc>
                </a:pPr>
                <a:r>
                  <a:rPr lang="en-US" altLang="zh-CN" b="1" i="0">
                    <a:solidFill>
                      <a:srgbClr val="000000"/>
                    </a:solidFill>
                    <a:latin typeface="微软雅黑" pitchFamily="34" charset="0"/>
                    <a:ea typeface="微软雅黑" pitchFamily="34" charset="-122"/>
                    <a:cs typeface="微软雅黑" pitchFamily="34" charset="-120"/>
                  </a:rPr>
                  <a:t>拐</a:t>
                </a:r>
                <a:r>
                  <a:rPr lang="en-US" altLang="zh-CN" sz="1800" b="1" i="0">
                    <a:solidFill>
                      <a:srgbClr val="000000"/>
                    </a:solidFill>
                    <a:latin typeface="微软雅黑" pitchFamily="34" charset="0"/>
                    <a:ea typeface="微软雅黑" pitchFamily="34" charset="-122"/>
                    <a:cs typeface="微软雅黑" pitchFamily="34" charset="-120"/>
                  </a:rPr>
                  <a:t>点的判别条件</a:t>
                </a:r>
                <a:endParaRPr lang="en-US" altLang="zh-CN" sz="1800" dirty="0"/>
              </a:p>
              <a:p>
                <a:pPr latinLnBrk="1">
                  <a:lnSpc>
                    <a:spcPts val="3300"/>
                  </a:lnSpc>
                </a:pPr>
                <a:r>
                  <a:rPr lang="en-US" altLang="zh-CN" b="0" i="0">
                    <a:solidFill>
                      <a:srgbClr val="000000"/>
                    </a:solidFill>
                    <a:latin typeface="微软雅黑" pitchFamily="34" charset="0"/>
                    <a:ea typeface="楷体" pitchFamily="34" charset="-122"/>
                    <a:cs typeface="微软雅黑" pitchFamily="34" charset="-120"/>
                  </a:rPr>
                  <a:t>设</a:t>
                </a:r>
                <a:r>
                  <a:rPr lang="en-US" altLang="zh-CN" sz="1800" b="0" i="0">
                    <a:solidFill>
                      <a:srgbClr val="000000"/>
                    </a:solidFill>
                    <a:latin typeface="微软雅黑" pitchFamily="34" charset="0"/>
                    <a:ea typeface="楷体" pitchFamily="34" charset="-122"/>
                    <a:cs typeface="微软雅黑" pitchFamily="34" charset="-120"/>
                  </a:rPr>
                  <a:t>函数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楷体" pitchFamily="34" charset="-122"/>
                    <a:cs typeface="微软雅黑" pitchFamily="34" charset="-120"/>
                  </a:rPr>
                  <a:t>在区间</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楷体" pitchFamily="34" charset="-122"/>
                    <a:cs typeface="微软雅黑" pitchFamily="34" charset="-120"/>
                  </a:rPr>
                  <a:t>内二阶可导</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微软雅黑" pitchFamily="34" charset="0"/>
                    <a:ea typeface="楷体"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楷体" pitchFamily="34" charset="-122"/>
                    <a:cs typeface="微软雅黑" pitchFamily="34" charset="-120"/>
                  </a:rPr>
                  <a:t>在</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楷体" pitchFamily="34" charset="-122"/>
                    <a:cs typeface="微软雅黑" pitchFamily="34" charset="-120"/>
                  </a:rPr>
                  <a:t>左侧的函数值为负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楷体" pitchFamily="34" charset="-122"/>
                    <a:cs typeface="微软雅黑" pitchFamily="34" charset="-120"/>
                  </a:rPr>
                  <a:t>的图象为凸</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右侧的函数值为正</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的图象为凹</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则点</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是拐点</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微软雅黑" pitchFamily="34" charset="0"/>
                    <a:ea typeface="楷体"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楷体" pitchFamily="34" charset="-122"/>
                    <a:cs typeface="微软雅黑" pitchFamily="34" charset="-120"/>
                  </a:rPr>
                  <a:t>在</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楷体" pitchFamily="34" charset="-122"/>
                    <a:cs typeface="微软雅黑" pitchFamily="34" charset="-120"/>
                  </a:rPr>
                  <a:t>左侧的函数值为正</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楷体" pitchFamily="34" charset="-122"/>
                    <a:cs typeface="微软雅黑" pitchFamily="34" charset="-120"/>
                  </a:rPr>
                  <a:t>的图象为凹</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右侧的函数值为负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的图象为凸</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则点</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是拐点</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微软雅黑" pitchFamily="34" charset="0"/>
                    <a:ea typeface="楷体"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𝑓</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楷体" pitchFamily="34" charset="-122"/>
                    <a:cs typeface="微软雅黑" pitchFamily="34" charset="-120"/>
                  </a:rPr>
                  <a:t>在</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楷体" pitchFamily="34" charset="-122"/>
                    <a:cs typeface="微软雅黑" pitchFamily="34" charset="-120"/>
                  </a:rPr>
                  <a:t>左右两侧的函数值符号相同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楷体" pitchFamily="34" charset="-122"/>
                    <a:cs typeface="微软雅黑" pitchFamily="34" charset="-120"/>
                  </a:rPr>
                  <a:t>的图象同为凹或同为凸</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则点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𝑓</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不是拐点</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因此</a:t>
                </a:r>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𝑓</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0</m:t>
                        </m:r>
                      </m:sub>
                    </m:sSub>
                    <m:r>
                      <a:rPr lang="en-US" altLang="zh-CN" b="0" i="0">
                        <a:solidFill>
                          <a:srgbClr val="000000"/>
                        </a:solidFill>
                        <a:latin typeface="Cambria Math" pitchFamily="34" charset="0"/>
                        <a:ea typeface="Cambria Math" pitchFamily="34" charset="-122"/>
                        <a:cs typeface="Cambria Math" pitchFamily="34" charset="-120"/>
                      </a:rPr>
                      <m:t>)=0</m:t>
                    </m:r>
                  </m:oMath>
                </a14:m>
                <a:r>
                  <a:rPr lang="en-US" altLang="zh-CN" b="0" i="0" dirty="0">
                    <a:solidFill>
                      <a:srgbClr val="000000"/>
                    </a:solidFill>
                    <a:latin typeface="微软雅黑" pitchFamily="34" charset="0"/>
                    <a:ea typeface="楷体" pitchFamily="34" charset="-122"/>
                    <a:cs typeface="微软雅黑" pitchFamily="34" charset="-120"/>
                  </a:rPr>
                  <a:t>是点</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0</m:t>
                        </m:r>
                      </m:sub>
                    </m:sSub>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𝑓</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0</m:t>
                        </m:r>
                      </m:sub>
                    </m:sSub>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楷体" pitchFamily="34" charset="-122"/>
                    <a:cs typeface="微软雅黑" pitchFamily="34" charset="-120"/>
                  </a:rPr>
                  <a:t>是拐点的必要不充分条件</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P_4_BD#caf5527fc?pid=c4cb03970&amp;color=0,0,0&amp;bt=1&amp;bbb=1&amp;hb=1"/>
              <p:cNvSpPr>
                <a:spLocks noRot="1" noChangeAspect="1" noMove="1" noResize="1" noEditPoints="1" noAdjustHandles="1" noChangeArrowheads="1" noChangeShapeType="1" noTextEdit="1"/>
              </p:cNvSpPr>
              <p:nvPr/>
            </p:nvSpPr>
            <p:spPr>
              <a:xfrm>
                <a:off x="832104" y="1080000"/>
                <a:ext cx="10533888" cy="3703955"/>
              </a:xfrm>
              <a:prstGeom prst="rect">
                <a:avLst/>
              </a:prstGeom>
              <a:blipFill>
                <a:blip r:embed="rId3"/>
                <a:stretch>
                  <a:fillRect l="-1389" b="-3783"/>
                </a:stretch>
              </a:blipFill>
              <a:ln/>
            </p:spPr>
            <p:txBody>
              <a:bodyPr/>
              <a:lstStyle/>
              <a:p>
                <a:r>
                  <a:rPr lang="zh-CN" altLang="en-US">
                    <a:noFill/>
                  </a:rPr>
                  <a:t> </a:t>
                </a:r>
              </a:p>
            </p:txBody>
          </p:sp>
        </mc:Fallback>
      </mc:AlternateContent>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_1#2177201d6?vop=1&amp;pid=292181f90&amp;color=0,0,0&amp;bt=1&amp;bbb=1"/>
              <p:cNvSpPr/>
              <p:nvPr/>
            </p:nvSpPr>
            <p:spPr>
              <a:xfrm>
                <a:off x="832104" y="1080000"/>
                <a:ext cx="10533888" cy="281623"/>
              </a:xfrm>
              <a:prstGeom prst="rect">
                <a:avLst/>
              </a:prstGeom>
              <a:noFill/>
              <a:ln/>
            </p:spPr>
            <p:txBody>
              <a:bodyPr wrap="none" lIns="0" tIns="0" rIns="0" bIns="0" rtlCol="0" anchor="t"/>
              <a:lstStyle/>
              <a:p>
                <a:pPr algn="l" latinLnBrk="1">
                  <a:lnSpc>
                    <a:spcPts val="2500"/>
                  </a:lnSpc>
                </a:pPr>
                <a:r>
                  <a:rPr lang="en-US" altLang="zh-CN" sz="1400" b="1" i="0" dirty="0">
                    <a:solidFill>
                      <a:srgbClr val="000000"/>
                    </a:solidFill>
                    <a:latin typeface="微软雅黑" pitchFamily="34" charset="0"/>
                    <a:ea typeface="微软雅黑" pitchFamily="34" charset="-122"/>
                    <a:cs typeface="微软雅黑" pitchFamily="34" charset="-120"/>
                  </a:rPr>
                  <a:t>示例1</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设函数</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微软雅黑" pitchFamily="34" charset="-122"/>
                    <a:cs typeface="微软雅黑" pitchFamily="34" charset="-120"/>
                  </a:rPr>
                  <a:t>的定义域为</a:t>
                </a:r>
                <a14:m>
                  <m:oMath xmlns:m="http://schemas.openxmlformats.org/officeDocument/2006/math">
                    <m:r>
                      <a:rPr lang="en-US" altLang="zh-CN" sz="1400" b="1" i="0">
                        <a:solidFill>
                          <a:srgbClr val="000000"/>
                        </a:solidFill>
                        <a:latin typeface="Cambria Math" pitchFamily="34" charset="0"/>
                        <a:ea typeface="Cambria Math" pitchFamily="34" charset="-122"/>
                        <a:cs typeface="Cambria Math" pitchFamily="34" charset="-120"/>
                      </a:rPr>
                      <m:t>𝐑</m:t>
                    </m:r>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微软雅黑" pitchFamily="34" charset="-122"/>
                    <a:cs typeface="微软雅黑" pitchFamily="34" charset="-120"/>
                  </a:rPr>
                  <a:t>是</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微软雅黑" pitchFamily="34" charset="-122"/>
                    <a:cs typeface="微软雅黑" pitchFamily="34" charset="-120"/>
                  </a:rPr>
                  <a:t>的导函数，其定义域为</a:t>
                </a:r>
                <a14:m>
                  <m:oMath xmlns:m="http://schemas.openxmlformats.org/officeDocument/2006/math">
                    <m:r>
                      <a:rPr lang="en-US" altLang="zh-CN" sz="1400" b="1" i="0">
                        <a:solidFill>
                          <a:srgbClr val="000000"/>
                        </a:solidFill>
                        <a:latin typeface="Cambria Math" pitchFamily="34" charset="0"/>
                        <a:ea typeface="Cambria Math" pitchFamily="34" charset="-122"/>
                        <a:cs typeface="Cambria Math" pitchFamily="34" charset="-120"/>
                      </a:rPr>
                      <m:t>𝐑</m:t>
                    </m:r>
                  </m:oMath>
                </a14:m>
                <a:r>
                  <a:rPr lang="en-US" altLang="zh-CN" sz="14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400" b="0" i="0" dirty="0">
                    <a:solidFill>
                      <a:srgbClr val="000000"/>
                    </a:solidFill>
                    <a:latin typeface="微软雅黑" pitchFamily="34" charset="0"/>
                    <a:ea typeface="微软雅黑" pitchFamily="34" charset="-122"/>
                    <a:cs typeface="微软雅黑" pitchFamily="34" charset="-120"/>
                  </a:rPr>
                  <a:t>是奇函数，则</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的图象(</a:t>
                </a:r>
                <a:r>
                  <a:rPr lang="en-US" altLang="zh-CN" sz="1400" b="0" i="0">
                    <a:solidFill>
                      <a:srgbClr val="000000"/>
                    </a:solidFill>
                    <a:latin typeface="SimSun" pitchFamily="34" charset="0"/>
                    <a:ea typeface="SimSun" pitchFamily="34" charset="-122"/>
                    <a:cs typeface="SimSun" pitchFamily="34" charset="-120"/>
                  </a:rPr>
                  <a:t> </a:t>
                </a:r>
                <a:r>
                  <a:rPr lang="en-US" altLang="zh-CN" sz="1400" b="1" i="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a:t>
                </a:r>
                <a:endParaRPr lang="en-US" altLang="zh-CN" sz="1400" dirty="0"/>
              </a:p>
            </p:txBody>
          </p:sp>
        </mc:Choice>
        <mc:Fallback>
          <p:sp>
            <p:nvSpPr>
              <p:cNvPr id="2" name="QC_4_BD.1_1#2177201d6?vop=1&amp;pid=292181f90&amp;color=0,0,0&amp;bt=1&amp;bbb=1"/>
              <p:cNvSpPr>
                <a:spLocks noRot="1" noChangeAspect="1" noMove="1" noResize="1" noEditPoints="1" noAdjustHandles="1" noChangeArrowheads="1" noChangeShapeType="1" noTextEdit="1"/>
              </p:cNvSpPr>
              <p:nvPr/>
            </p:nvSpPr>
            <p:spPr>
              <a:xfrm>
                <a:off x="832104" y="1080000"/>
                <a:ext cx="10533888" cy="281623"/>
              </a:xfrm>
              <a:prstGeom prst="rect">
                <a:avLst/>
              </a:prstGeom>
              <a:blipFill>
                <a:blip r:embed="rId3"/>
                <a:stretch>
                  <a:fillRect l="-1042" b="-39130"/>
                </a:stretch>
              </a:blipFill>
              <a:ln/>
            </p:spPr>
            <p:txBody>
              <a:bodyPr/>
              <a:lstStyle/>
              <a:p>
                <a:r>
                  <a:rPr lang="zh-CN" altLang="en-US">
                    <a:noFill/>
                  </a:rPr>
                  <a:t> </a:t>
                </a:r>
              </a:p>
            </p:txBody>
          </p:sp>
        </mc:Fallback>
      </mc:AlternateContent>
      <p:sp>
        <p:nvSpPr>
          <p:cNvPr id="3" name="QC_4_AN.2_1#2177201d6.bracket?vop=1&amp;pid=292181f90&amp;color=0,0,0&amp;vpa=1"/>
          <p:cNvSpPr/>
          <p:nvPr/>
        </p:nvSpPr>
        <p:spPr>
          <a:xfrm>
            <a:off x="9392063" y="1078095"/>
            <a:ext cx="217488" cy="281623"/>
          </a:xfrm>
          <a:prstGeom prst="rect">
            <a:avLst/>
          </a:prstGeom>
          <a:noFill/>
          <a:ln/>
        </p:spPr>
        <p:txBody>
          <a:bodyPr wrap="none" lIns="0" tIns="0" rIns="0" bIns="0" rtlCol="0" anchor="t"/>
          <a:lstStyle/>
          <a:p>
            <a:pPr algn="ctr" latinLnBrk="1">
              <a:lnSpc>
                <a:spcPts val="2500"/>
              </a:lnSpc>
            </a:pPr>
            <a:r>
              <a:rPr lang="en-US" altLang="zh-CN" sz="1400" b="1" i="0" dirty="0">
                <a:solidFill>
                  <a:srgbClr val="FF0000"/>
                </a:solidFill>
                <a:latin typeface="SimHei" pitchFamily="34" charset="0"/>
                <a:ea typeface="SimHei" pitchFamily="34" charset="-122"/>
                <a:cs typeface="SimHei" pitchFamily="34" charset="-120"/>
              </a:rPr>
              <a:t>B</a:t>
            </a:r>
            <a:endParaRPr lang="en-US" altLang="zh-CN" sz="1400" dirty="0"/>
          </a:p>
        </p:txBody>
      </p:sp>
      <mc:AlternateContent xmlns:mc="http://schemas.openxmlformats.org/markup-compatibility/2006">
        <mc:Choice xmlns:a14="http://schemas.microsoft.com/office/drawing/2010/main" Requires="a14">
          <p:sp>
            <p:nvSpPr>
              <p:cNvPr id="4" name="QC_4_BD.1_2#2177201d6.choices?vop=1&amp;pid=292181f90&amp;color=0,0,0&amp;bbb=1"/>
              <p:cNvSpPr/>
              <p:nvPr/>
            </p:nvSpPr>
            <p:spPr>
              <a:xfrm>
                <a:off x="832104" y="1370195"/>
                <a:ext cx="10533888" cy="350330"/>
              </a:xfrm>
              <a:prstGeom prst="rect">
                <a:avLst/>
              </a:prstGeom>
              <a:noFill/>
              <a:ln/>
            </p:spPr>
            <p:txBody>
              <a:bodyPr wrap="none" lIns="0" tIns="0" rIns="0" bIns="0" rtlCol="0" anchor="t"/>
              <a:lstStyle/>
              <a:p>
                <a:pPr latinLnBrk="1">
                  <a:lnSpc>
                    <a:spcPts val="3200"/>
                  </a:lnSpc>
                  <a:tabLst>
                    <a:tab pos="2519172" algn="l"/>
                    <a:tab pos="5241544" algn="l"/>
                    <a:tab pos="7875016" algn="l"/>
                  </a:tabLst>
                </a:pPr>
                <a:r>
                  <a:rPr lang="en-US" altLang="zh-CN" sz="1400" b="0" i="0" dirty="0">
                    <a:solidFill>
                      <a:srgbClr val="000000"/>
                    </a:solidFill>
                    <a:latin typeface="微软雅黑" pitchFamily="34" charset="0"/>
                    <a:ea typeface="微软雅黑" pitchFamily="34" charset="-122"/>
                    <a:cs typeface="微软雅黑" pitchFamily="34" charset="-120"/>
                  </a:rPr>
                  <a:t>A.</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关于点</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(1,0)</m:t>
                    </m:r>
                  </m:oMath>
                </a14:m>
                <a:r>
                  <a:rPr lang="en-US" altLang="zh-CN" sz="1400" b="0" i="0">
                    <a:solidFill>
                      <a:srgbClr val="000000"/>
                    </a:solidFill>
                    <a:latin typeface="微软雅黑" pitchFamily="34" charset="0"/>
                    <a:ea typeface="微软雅黑" pitchFamily="34" charset="-122"/>
                    <a:cs typeface="微软雅黑" pitchFamily="34" charset="-120"/>
                  </a:rPr>
                  <a:t>对称</a:t>
                </a:r>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B</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关于直线</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400" b="0" i="0">
                    <a:solidFill>
                      <a:srgbClr val="000000"/>
                    </a:solidFill>
                    <a:latin typeface="微软雅黑" pitchFamily="34" charset="0"/>
                    <a:ea typeface="微软雅黑" pitchFamily="34" charset="-122"/>
                    <a:cs typeface="微软雅黑" pitchFamily="34" charset="-120"/>
                  </a:rPr>
                  <a:t>对称</a:t>
                </a:r>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C</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关于点</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(−1,0)</m:t>
                    </m:r>
                  </m:oMath>
                </a14:m>
                <a:r>
                  <a:rPr lang="en-US" altLang="zh-CN" sz="1400" b="0" i="0">
                    <a:solidFill>
                      <a:srgbClr val="000000"/>
                    </a:solidFill>
                    <a:latin typeface="微软雅黑" pitchFamily="34" charset="0"/>
                    <a:ea typeface="微软雅黑" pitchFamily="34" charset="-122"/>
                    <a:cs typeface="微软雅黑" pitchFamily="34" charset="-120"/>
                  </a:rPr>
                  <a:t>对称</a:t>
                </a:r>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D</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关于直线</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对称</a:t>
                </a:r>
                <a:endParaRPr lang="en-US" altLang="zh-CN" sz="1400" dirty="0"/>
              </a:p>
            </p:txBody>
          </p:sp>
        </mc:Choice>
        <mc:Fallback>
          <p:sp>
            <p:nvSpPr>
              <p:cNvPr id="4" name="QC_4_BD.1_2#2177201d6.choices?vop=1&amp;pid=292181f90&amp;color=0,0,0&amp;bbb=1"/>
              <p:cNvSpPr>
                <a:spLocks noRot="1" noChangeAspect="1" noMove="1" noResize="1" noEditPoints="1" noAdjustHandles="1" noChangeArrowheads="1" noChangeShapeType="1" noTextEdit="1"/>
              </p:cNvSpPr>
              <p:nvPr/>
            </p:nvSpPr>
            <p:spPr>
              <a:xfrm>
                <a:off x="832104" y="1370195"/>
                <a:ext cx="10533888" cy="350330"/>
              </a:xfrm>
              <a:prstGeom prst="rect">
                <a:avLst/>
              </a:prstGeom>
              <a:blipFill>
                <a:blip r:embed="rId4"/>
                <a:stretch>
                  <a:fillRect l="-1042" b="-3157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4_EX.3_1#2177201d6?vop=1&amp;pid=292181f90&amp;color=0,0,0&amp;bbb=1"/>
              <p:cNvSpPr/>
              <p:nvPr/>
            </p:nvSpPr>
            <p:spPr>
              <a:xfrm>
                <a:off x="832104" y="1721985"/>
                <a:ext cx="10533888" cy="602298"/>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攻略审题</a:t>
                </a:r>
                <a:endParaRPr lang="en-US" altLang="zh-CN" sz="1400" dirty="0"/>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由题意得</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+1)+</m:t>
                    </m:r>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+1)=0</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求导得</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+1)−</m:t>
                    </m:r>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即可求解</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也可使用本攻略性质</a:t>
                </a:r>
                <a:r>
                  <a:rPr lang="en-US" altLang="zh-CN" sz="1400" b="0" i="0" dirty="0">
                    <a:solidFill>
                      <a:srgbClr val="000000"/>
                    </a:solidFill>
                    <a:latin typeface="微软雅黑" pitchFamily="34" charset="0"/>
                    <a:ea typeface="微软雅黑" pitchFamily="34" charset="-122"/>
                    <a:cs typeface="微软雅黑" pitchFamily="34" charset="-120"/>
                  </a:rPr>
                  <a:t>4</a:t>
                </a:r>
                <a:r>
                  <a:rPr lang="en-US" altLang="zh-CN" sz="1400" b="0" i="0" dirty="0">
                    <a:solidFill>
                      <a:srgbClr val="000000"/>
                    </a:solidFill>
                    <a:latin typeface="微软雅黑" pitchFamily="34" charset="0"/>
                    <a:ea typeface="楷体" pitchFamily="34" charset="-122"/>
                    <a:cs typeface="微软雅黑" pitchFamily="34" charset="-120"/>
                  </a:rPr>
                  <a:t>快速得到导函数图象的对称轴</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p:txBody>
          </p:sp>
        </mc:Choice>
        <mc:Fallback>
          <p:sp>
            <p:nvSpPr>
              <p:cNvPr id="5" name="QC_4_EX.3_1#2177201d6?vop=1&amp;pid=292181f90&amp;color=0,0,0&amp;bbb=1"/>
              <p:cNvSpPr>
                <a:spLocks noRot="1" noChangeAspect="1" noMove="1" noResize="1" noEditPoints="1" noAdjustHandles="1" noChangeArrowheads="1" noChangeShapeType="1" noTextEdit="1"/>
              </p:cNvSpPr>
              <p:nvPr/>
            </p:nvSpPr>
            <p:spPr>
              <a:xfrm>
                <a:off x="832104" y="1721985"/>
                <a:ext cx="10533888" cy="602298"/>
              </a:xfrm>
              <a:prstGeom prst="rect">
                <a:avLst/>
              </a:prstGeom>
              <a:blipFill>
                <a:blip r:embed="rId5"/>
                <a:stretch>
                  <a:fillRect l="-1042" r="-752" b="-1818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4_1#2177201d6?vop=1&amp;pid=292181f90&amp;color=0,0,0&amp;bbb=1"/>
              <p:cNvSpPr/>
              <p:nvPr/>
            </p:nvSpPr>
            <p:spPr>
              <a:xfrm>
                <a:off x="832104" y="2330315"/>
                <a:ext cx="10533888" cy="2253298"/>
              </a:xfrm>
              <a:prstGeom prst="rect">
                <a:avLst/>
              </a:prstGeom>
              <a:noFill/>
              <a:ln/>
            </p:spPr>
            <p:txBody>
              <a:bodyPr wrap="none" lIns="0" tIns="0" rIns="0" bIns="0" rtlCol="0" anchor="t"/>
              <a:lstStyle/>
              <a:p>
                <a:pPr algn="l" latinLnBrk="1">
                  <a:lnSpc>
                    <a:spcPts val="2600"/>
                  </a:lnSpc>
                </a:pPr>
                <a:r>
                  <a:rPr lang="en-US" altLang="zh-CN" sz="1400" b="1" i="0" dirty="0">
                    <a:solidFill>
                      <a:srgbClr val="00A0AF"/>
                    </a:solidFill>
                    <a:latin typeface="微软雅黑" pitchFamily="34" charset="0"/>
                    <a:ea typeface="微软雅黑" pitchFamily="34" charset="-122"/>
                    <a:cs typeface="微软雅黑" pitchFamily="34" charset="-120"/>
                  </a:rPr>
                  <a:t>攻略解析</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A0AF"/>
                    </a:solidFill>
                    <a:latin typeface="微软雅黑" pitchFamily="34" charset="0"/>
                    <a:ea typeface="微软雅黑" pitchFamily="34" charset="-122"/>
                    <a:cs typeface="微软雅黑" pitchFamily="34" charset="-120"/>
                  </a:rPr>
                  <a:t>（</a:t>
                </a:r>
                <a:r>
                  <a:rPr lang="en-US" altLang="zh-CN" sz="1400" b="0" i="0" dirty="0">
                    <a:solidFill>
                      <a:srgbClr val="00A0AF"/>
                    </a:solidFill>
                    <a:latin typeface="微软雅黑" pitchFamily="34" charset="0"/>
                    <a:ea typeface="楷体" pitchFamily="34" charset="-122"/>
                    <a:cs typeface="微软雅黑" pitchFamily="34" charset="-120"/>
                  </a:rPr>
                  <a:t>方法一</a:t>
                </a:r>
                <a:r>
                  <a:rPr lang="en-US" altLang="zh-CN" sz="1400" b="0" i="0" dirty="0">
                    <a:solidFill>
                      <a:srgbClr val="00A0AF"/>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因为</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400" b="0" i="0" dirty="0">
                    <a:solidFill>
                      <a:srgbClr val="000000"/>
                    </a:solidFill>
                    <a:latin typeface="微软雅黑" pitchFamily="34" charset="0"/>
                    <a:ea typeface="楷体" pitchFamily="34" charset="-122"/>
                    <a:cs typeface="微软雅黑" pitchFamily="34" charset="-120"/>
                  </a:rPr>
                  <a:t>是奇函数</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+1)=−</m:t>
                    </m:r>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即</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+1)+</m:t>
                    </m:r>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600"/>
                  </a:lnSpc>
                </a:pPr>
                <a:r>
                  <a:rPr lang="en-US" altLang="zh-CN" sz="1400" b="0" i="0">
                    <a:solidFill>
                      <a:srgbClr val="000000"/>
                    </a:solidFill>
                    <a:latin typeface="微软雅黑" pitchFamily="34" charset="0"/>
                    <a:ea typeface="楷体" pitchFamily="34" charset="-122"/>
                    <a:cs typeface="微软雅黑" pitchFamily="34" charset="-120"/>
                  </a:rPr>
                  <a:t>对其求导</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则有</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+1)−</m:t>
                    </m:r>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600"/>
                  </a:lnSpc>
                </a:pPr>
                <a:r>
                  <a:rPr lang="en-US" altLang="zh-CN" sz="1400" b="0" i="0">
                    <a:solidFill>
                      <a:srgbClr val="00A0AF"/>
                    </a:solidFill>
                    <a:latin typeface="微软雅黑" pitchFamily="34" charset="0"/>
                    <a:ea typeface="楷体" pitchFamily="34" charset="-122"/>
                    <a:cs typeface="微软雅黑" pitchFamily="34" charset="-120"/>
                  </a:rPr>
                  <a:t>（</a:t>
                </a:r>
                <a:r>
                  <a:rPr lang="en-US" altLang="zh-CN" sz="1400" b="0" i="0" dirty="0">
                    <a:solidFill>
                      <a:srgbClr val="00A0AF"/>
                    </a:solidFill>
                    <a:latin typeface="微软雅黑" pitchFamily="34" charset="0"/>
                    <a:ea typeface="楷体" pitchFamily="34" charset="-122"/>
                    <a:cs typeface="微软雅黑" pitchFamily="34" charset="-120"/>
                  </a:rPr>
                  <a:t>注意复合函数的求导，不要丢失内层求导的负号）</a:t>
                </a:r>
                <a:endParaRPr lang="en-US" altLang="zh-CN" sz="1400" dirty="0"/>
              </a:p>
              <a:p>
                <a:pPr latinLnBrk="1">
                  <a:lnSpc>
                    <a:spcPts val="2600"/>
                  </a:lnSpc>
                </a:pPr>
                <a:r>
                  <a:rPr lang="en-US" altLang="zh-CN" sz="1400" b="0" i="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楷体" pitchFamily="34" charset="-122"/>
                    <a:cs typeface="微软雅黑" pitchFamily="34" charset="-120"/>
                  </a:rPr>
                  <a:t>的图象关于直线</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对称</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故选</a:t>
                </a:r>
                <a:r>
                  <a:rPr lang="en-US" altLang="zh-CN" sz="1400" b="0" i="0" dirty="0">
                    <a:solidFill>
                      <a:srgbClr val="000000"/>
                    </a:solidFill>
                    <a:latin typeface="微软雅黑" pitchFamily="34" charset="0"/>
                    <a:ea typeface="微软雅黑" pitchFamily="34" charset="-122"/>
                    <a:cs typeface="微软雅黑" pitchFamily="34" charset="-120"/>
                  </a:rPr>
                  <a:t>B.</a:t>
                </a:r>
                <a:endParaRPr lang="en-US" altLang="zh-CN" sz="1400" dirty="0"/>
              </a:p>
              <a:p>
                <a:pPr latinLnBrk="1">
                  <a:lnSpc>
                    <a:spcPts val="2600"/>
                  </a:lnSpc>
                </a:pPr>
                <a:r>
                  <a:rPr lang="en-US" altLang="zh-CN" sz="1400" b="0" i="0">
                    <a:solidFill>
                      <a:srgbClr val="00A0AF"/>
                    </a:solidFill>
                    <a:latin typeface="微软雅黑" pitchFamily="34" charset="0"/>
                    <a:ea typeface="微软雅黑" pitchFamily="34" charset="-122"/>
                    <a:cs typeface="微软雅黑" pitchFamily="34" charset="-120"/>
                  </a:rPr>
                  <a:t>（</a:t>
                </a:r>
                <a:r>
                  <a:rPr lang="en-US" altLang="zh-CN" sz="1400" b="0" i="0" dirty="0">
                    <a:solidFill>
                      <a:srgbClr val="00A0AF"/>
                    </a:solidFill>
                    <a:latin typeface="微软雅黑" pitchFamily="34" charset="0"/>
                    <a:ea typeface="楷体" pitchFamily="34" charset="-122"/>
                    <a:cs typeface="微软雅黑" pitchFamily="34" charset="-120"/>
                  </a:rPr>
                  <a:t>方法二</a:t>
                </a:r>
                <a:r>
                  <a:rPr lang="en-US" altLang="zh-CN" sz="1400" b="0" i="0" dirty="0">
                    <a:solidFill>
                      <a:srgbClr val="00A0AF"/>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因为</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400" b="0" i="0" dirty="0">
                    <a:solidFill>
                      <a:srgbClr val="000000"/>
                    </a:solidFill>
                    <a:latin typeface="微软雅黑" pitchFamily="34" charset="0"/>
                    <a:ea typeface="楷体" pitchFamily="34" charset="-122"/>
                    <a:cs typeface="微软雅黑" pitchFamily="34" charset="-120"/>
                  </a:rPr>
                  <a:t>是奇函数</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400" b="0" i="0" dirty="0">
                    <a:solidFill>
                      <a:srgbClr val="000000"/>
                    </a:solidFill>
                    <a:latin typeface="微软雅黑" pitchFamily="34" charset="0"/>
                    <a:ea typeface="楷体" pitchFamily="34" charset="-122"/>
                    <a:cs typeface="微软雅黑" pitchFamily="34" charset="-120"/>
                  </a:rPr>
                  <a:t>的图象关于点</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(0,0)</m:t>
                    </m:r>
                  </m:oMath>
                </a14:m>
                <a:r>
                  <a:rPr lang="en-US" altLang="zh-CN" sz="1400" b="0" i="0" dirty="0">
                    <a:solidFill>
                      <a:srgbClr val="000000"/>
                    </a:solidFill>
                    <a:latin typeface="微软雅黑" pitchFamily="34" charset="0"/>
                    <a:ea typeface="楷体" pitchFamily="34" charset="-122"/>
                    <a:cs typeface="微软雅黑" pitchFamily="34" charset="-120"/>
                  </a:rPr>
                  <a:t>对称</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楷体" pitchFamily="34" charset="-122"/>
                    <a:cs typeface="微软雅黑" pitchFamily="34" charset="-120"/>
                  </a:rPr>
                  <a:t>的图象关于点</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对称</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600"/>
                  </a:lnSpc>
                </a:pPr>
                <a:r>
                  <a:rPr lang="en-US" altLang="zh-CN" sz="1400" b="0" i="0">
                    <a:solidFill>
                      <a:srgbClr val="00A0AF"/>
                    </a:solidFill>
                    <a:latin typeface="微软雅黑" pitchFamily="34" charset="0"/>
                    <a:ea typeface="楷体" pitchFamily="34" charset="-122"/>
                    <a:cs typeface="微软雅黑" pitchFamily="34" charset="-120"/>
                  </a:rPr>
                  <a:t>（</a:t>
                </a:r>
                <a:r>
                  <a:rPr lang="en-US" altLang="zh-CN" sz="1400" b="0" i="0" dirty="0">
                    <a:solidFill>
                      <a:srgbClr val="00A0AF"/>
                    </a:solidFill>
                    <a:latin typeface="微软雅黑" pitchFamily="34" charset="0"/>
                    <a:ea typeface="楷体" pitchFamily="34" charset="-122"/>
                    <a:cs typeface="微软雅黑" pitchFamily="34" charset="-120"/>
                  </a:rPr>
                  <a:t>由</a:t>
                </a:r>
                <a14:m>
                  <m:oMath xmlns:m="http://schemas.openxmlformats.org/officeDocument/2006/math">
                    <m:r>
                      <a:rPr lang="en-US" altLang="zh-CN" sz="1400" b="0" i="0">
                        <a:solidFill>
                          <a:srgbClr val="00A0AF"/>
                        </a:solidFill>
                        <a:latin typeface="Cambria Math" pitchFamily="34" charset="0"/>
                        <a:ea typeface="Cambria Math" pitchFamily="34" charset="-122"/>
                        <a:cs typeface="Cambria Math" pitchFamily="34" charset="-120"/>
                      </a:rPr>
                      <m:t>𝑓</m:t>
                    </m:r>
                    <m:r>
                      <a:rPr lang="en-US" altLang="zh-CN" sz="1400" b="0" i="0">
                        <a:solidFill>
                          <a:srgbClr val="00A0AF"/>
                        </a:solidFill>
                        <a:latin typeface="Cambria Math" pitchFamily="34" charset="0"/>
                        <a:ea typeface="Cambria Math" pitchFamily="34" charset="-122"/>
                        <a:cs typeface="Cambria Math" pitchFamily="34" charset="-120"/>
                      </a:rPr>
                      <m:t>(</m:t>
                    </m:r>
                    <m:r>
                      <a:rPr lang="en-US" altLang="zh-CN" sz="1400" b="0" i="0">
                        <a:solidFill>
                          <a:srgbClr val="00A0AF"/>
                        </a:solidFill>
                        <a:latin typeface="Cambria Math" pitchFamily="34" charset="0"/>
                        <a:ea typeface="Cambria Math" pitchFamily="34" charset="-122"/>
                        <a:cs typeface="Cambria Math" pitchFamily="34" charset="-120"/>
                      </a:rPr>
                      <m:t>𝑥</m:t>
                    </m:r>
                    <m:r>
                      <a:rPr lang="en-US" altLang="zh-CN" sz="1400" b="0" i="0">
                        <a:solidFill>
                          <a:srgbClr val="00A0AF"/>
                        </a:solidFill>
                        <a:latin typeface="Cambria Math" pitchFamily="34" charset="0"/>
                        <a:ea typeface="Cambria Math" pitchFamily="34" charset="-122"/>
                        <a:cs typeface="Cambria Math" pitchFamily="34" charset="-120"/>
                      </a:rPr>
                      <m:t>+1)</m:t>
                    </m:r>
                  </m:oMath>
                </a14:m>
                <a:r>
                  <a:rPr lang="en-US" altLang="zh-CN" sz="1400" b="0" i="0" dirty="0">
                    <a:solidFill>
                      <a:srgbClr val="00A0AF"/>
                    </a:solidFill>
                    <a:latin typeface="微软雅黑" pitchFamily="34" charset="0"/>
                    <a:ea typeface="楷体" pitchFamily="34" charset="-122"/>
                    <a:cs typeface="微软雅黑" pitchFamily="34" charset="-120"/>
                  </a:rPr>
                  <a:t>的图象变换成</a:t>
                </a:r>
                <a14:m>
                  <m:oMath xmlns:m="http://schemas.openxmlformats.org/officeDocument/2006/math">
                    <m:r>
                      <a:rPr lang="en-US" altLang="zh-CN" sz="1400" b="0" i="0">
                        <a:solidFill>
                          <a:srgbClr val="00A0AF"/>
                        </a:solidFill>
                        <a:latin typeface="Cambria Math" pitchFamily="34" charset="0"/>
                        <a:ea typeface="Cambria Math" pitchFamily="34" charset="-122"/>
                        <a:cs typeface="Cambria Math" pitchFamily="34" charset="-120"/>
                      </a:rPr>
                      <m:t>𝑓</m:t>
                    </m:r>
                    <m:r>
                      <a:rPr lang="en-US" altLang="zh-CN" sz="1400" b="0" i="0">
                        <a:solidFill>
                          <a:srgbClr val="00A0AF"/>
                        </a:solidFill>
                        <a:latin typeface="Cambria Math" pitchFamily="34" charset="0"/>
                        <a:ea typeface="Cambria Math" pitchFamily="34" charset="-122"/>
                        <a:cs typeface="Cambria Math" pitchFamily="34" charset="-120"/>
                      </a:rPr>
                      <m:t>(</m:t>
                    </m:r>
                    <m:r>
                      <a:rPr lang="en-US" altLang="zh-CN" sz="1400" b="0" i="0">
                        <a:solidFill>
                          <a:srgbClr val="00A0AF"/>
                        </a:solidFill>
                        <a:latin typeface="Cambria Math" pitchFamily="34" charset="0"/>
                        <a:ea typeface="Cambria Math" pitchFamily="34" charset="-122"/>
                        <a:cs typeface="Cambria Math" pitchFamily="34" charset="-120"/>
                      </a:rPr>
                      <m:t>𝑥</m:t>
                    </m:r>
                    <m:r>
                      <a:rPr lang="en-US" altLang="zh-CN" sz="1400" b="0" i="0">
                        <a:solidFill>
                          <a:srgbClr val="00A0AF"/>
                        </a:solidFill>
                        <a:latin typeface="Cambria Math" pitchFamily="34" charset="0"/>
                        <a:ea typeface="Cambria Math" pitchFamily="34" charset="-122"/>
                        <a:cs typeface="Cambria Math" pitchFamily="34" charset="-120"/>
                      </a:rPr>
                      <m:t>)</m:t>
                    </m:r>
                  </m:oMath>
                </a14:m>
                <a:r>
                  <a:rPr lang="en-US" altLang="zh-CN" sz="1400" b="0" i="0" dirty="0">
                    <a:solidFill>
                      <a:srgbClr val="00A0AF"/>
                    </a:solidFill>
                    <a:latin typeface="微软雅黑" pitchFamily="34" charset="0"/>
                    <a:ea typeface="楷体" pitchFamily="34" charset="-122"/>
                    <a:cs typeface="微软雅黑" pitchFamily="34" charset="-120"/>
                  </a:rPr>
                  <a:t>的图象，仅将</a:t>
                </a:r>
                <a14:m>
                  <m:oMath xmlns:m="http://schemas.openxmlformats.org/officeDocument/2006/math">
                    <m:r>
                      <a:rPr lang="en-US" altLang="zh-CN" sz="1400" b="0" i="0">
                        <a:solidFill>
                          <a:srgbClr val="00A0AF"/>
                        </a:solidFill>
                        <a:latin typeface="Cambria Math" pitchFamily="34" charset="0"/>
                        <a:ea typeface="Cambria Math" pitchFamily="34" charset="-122"/>
                        <a:cs typeface="Cambria Math" pitchFamily="34" charset="-120"/>
                      </a:rPr>
                      <m:t>𝑓</m:t>
                    </m:r>
                    <m:r>
                      <a:rPr lang="en-US" altLang="zh-CN" sz="1400" b="0" i="0">
                        <a:solidFill>
                          <a:srgbClr val="00A0AF"/>
                        </a:solidFill>
                        <a:latin typeface="Cambria Math" pitchFamily="34" charset="0"/>
                        <a:ea typeface="Cambria Math" pitchFamily="34" charset="-122"/>
                        <a:cs typeface="Cambria Math" pitchFamily="34" charset="-120"/>
                      </a:rPr>
                      <m:t>(</m:t>
                    </m:r>
                    <m:r>
                      <a:rPr lang="en-US" altLang="zh-CN" sz="1400" b="0" i="0">
                        <a:solidFill>
                          <a:srgbClr val="00A0AF"/>
                        </a:solidFill>
                        <a:latin typeface="Cambria Math" pitchFamily="34" charset="0"/>
                        <a:ea typeface="Cambria Math" pitchFamily="34" charset="-122"/>
                        <a:cs typeface="Cambria Math" pitchFamily="34" charset="-120"/>
                      </a:rPr>
                      <m:t>𝑥</m:t>
                    </m:r>
                    <m:r>
                      <a:rPr lang="en-US" altLang="zh-CN" sz="1400" b="0" i="0">
                        <a:solidFill>
                          <a:srgbClr val="00A0A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400" b="0" i="0" dirty="0">
                    <a:solidFill>
                      <a:srgbClr val="00A0AF"/>
                    </a:solidFill>
                    <a:latin typeface="微软雅黑" pitchFamily="34" charset="0"/>
                    <a:ea typeface="楷体" pitchFamily="34" charset="-122"/>
                    <a:cs typeface="微软雅黑" pitchFamily="34" charset="-120"/>
                  </a:rPr>
                  <a:t>的图象向右平移1个单位长度即可）</a:t>
                </a:r>
                <a:endParaRPr lang="en-US" altLang="zh-CN" sz="1400" dirty="0"/>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𝑓</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楷体" pitchFamily="34" charset="-122"/>
                    <a:cs typeface="微软雅黑" pitchFamily="34" charset="-120"/>
                  </a:rPr>
                  <a:t>的图象关于直线</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对称</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故选</a:t>
                </a:r>
                <a:r>
                  <a:rPr lang="en-US" altLang="zh-CN" sz="1400" b="0" i="0" dirty="0">
                    <a:solidFill>
                      <a:srgbClr val="000000"/>
                    </a:solidFill>
                    <a:latin typeface="微软雅黑" pitchFamily="34" charset="0"/>
                    <a:ea typeface="微软雅黑" pitchFamily="34" charset="-122"/>
                    <a:cs typeface="微软雅黑" pitchFamily="34" charset="-120"/>
                  </a:rPr>
                  <a:t>B.</a:t>
                </a:r>
                <a:endParaRPr lang="en-US" altLang="zh-CN" sz="1400" dirty="0"/>
              </a:p>
            </p:txBody>
          </p:sp>
        </mc:Choice>
        <mc:Fallback>
          <p:sp>
            <p:nvSpPr>
              <p:cNvPr id="6" name="QC_4_AS.4_1#2177201d6?vop=1&amp;pid=292181f90&amp;color=0,0,0&amp;bbb=1"/>
              <p:cNvSpPr>
                <a:spLocks noRot="1" noChangeAspect="1" noMove="1" noResize="1" noEditPoints="1" noAdjustHandles="1" noChangeArrowheads="1" noChangeShapeType="1" noTextEdit="1"/>
              </p:cNvSpPr>
              <p:nvPr/>
            </p:nvSpPr>
            <p:spPr>
              <a:xfrm>
                <a:off x="832104" y="2330315"/>
                <a:ext cx="10533888" cy="2253298"/>
              </a:xfrm>
              <a:prstGeom prst="rect">
                <a:avLst/>
              </a:prstGeom>
              <a:blipFill>
                <a:blip r:embed="rId6"/>
                <a:stretch>
                  <a:fillRect l="-1042" b="-486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 calcmode="lin" valueType="num">
                                      <p:cBhvr additive="base">
                                        <p:cTn id="3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 calcmode="lin" valueType="num">
                                      <p:cBhvr additive="base">
                                        <p:cTn id="4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2" end="2"/>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anim calcmode="lin" valueType="num">
                                      <p:cBhvr additive="base">
                                        <p:cTn id="4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3" end="3"/>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6">
                                            <p:txEl>
                                              <p:pRg st="4" end="4"/>
                                            </p:txEl>
                                          </p:spTgt>
                                        </p:tgtEl>
                                        <p:attrNameLst>
                                          <p:attrName>style.visibility</p:attrName>
                                        </p:attrNameLst>
                                      </p:cBhvr>
                                      <p:to>
                                        <p:strVal val="visible"/>
                                      </p:to>
                                    </p:set>
                                    <p:anim calcmode="lin" valueType="num">
                                      <p:cBhvr additive="base">
                                        <p:cTn id="5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4" end="4"/>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6">
                                            <p:txEl>
                                              <p:pRg st="5" end="5"/>
                                            </p:txEl>
                                          </p:spTgt>
                                        </p:tgtEl>
                                        <p:attrNameLst>
                                          <p:attrName>style.visibility</p:attrName>
                                        </p:attrNameLst>
                                      </p:cBhvr>
                                      <p:to>
                                        <p:strVal val="visible"/>
                                      </p:to>
                                    </p:set>
                                    <p:anim calcmode="lin" valueType="num">
                                      <p:cBhvr additive="base">
                                        <p:cTn id="5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5" end="5"/>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6">
                                            <p:txEl>
                                              <p:pRg st="6" end="6"/>
                                            </p:txEl>
                                          </p:spTgt>
                                        </p:tgtEl>
                                        <p:attrNameLst>
                                          <p:attrName>style.visibility</p:attrName>
                                        </p:attrNameLst>
                                      </p:cBhvr>
                                      <p:to>
                                        <p:strVal val="visible"/>
                                      </p:to>
                                    </p:set>
                                    <p:anim calcmode="lin" valueType="num">
                                      <p:cBhvr additive="base">
                                        <p:cTn id="59"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2426</Words>
  <Application>Microsoft Office PowerPoint</Application>
  <PresentationFormat>宽屏</PresentationFormat>
  <Paragraphs>151</Paragraphs>
  <Slides>16</Slides>
  <Notes>15</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16</vt:i4>
      </vt:variant>
    </vt:vector>
  </HeadingPairs>
  <TitlesOfParts>
    <vt:vector size="23" baseType="lpstr">
      <vt:lpstr>SimHei</vt:lpstr>
      <vt:lpstr>SimSun</vt:lpstr>
      <vt:lpstr>微软雅黑</vt:lpstr>
      <vt:lpstr>Arial</vt:lpstr>
      <vt:lpstr>Calibri</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2025-10-22T02:24:59Z</dcterms:created>
  <dcterms:modified xsi:type="dcterms:W3CDTF">2025-10-22T02:37:11Z</dcterms:modified>
  <cp:category/>
  <cp:contentStatus/>
</cp:coreProperties>
</file>